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748" r:id="rId2"/>
    <p:sldId id="285" r:id="rId3"/>
    <p:sldId id="569" r:id="rId4"/>
    <p:sldId id="530" r:id="rId5"/>
    <p:sldId id="519" r:id="rId6"/>
    <p:sldId id="711" r:id="rId7"/>
    <p:sldId id="562" r:id="rId8"/>
    <p:sldId id="522" r:id="rId9"/>
    <p:sldId id="716" r:id="rId10"/>
    <p:sldId id="713" r:id="rId11"/>
    <p:sldId id="714" r:id="rId12"/>
    <p:sldId id="715" r:id="rId13"/>
    <p:sldId id="712" r:id="rId14"/>
    <p:sldId id="671" r:id="rId15"/>
    <p:sldId id="580" r:id="rId16"/>
    <p:sldId id="704" r:id="rId17"/>
    <p:sldId id="575" r:id="rId18"/>
    <p:sldId id="576" r:id="rId19"/>
    <p:sldId id="717" r:id="rId20"/>
    <p:sldId id="577" r:id="rId21"/>
    <p:sldId id="579" r:id="rId22"/>
    <p:sldId id="595" r:id="rId23"/>
    <p:sldId id="596" r:id="rId24"/>
    <p:sldId id="597" r:id="rId25"/>
    <p:sldId id="600" r:id="rId26"/>
    <p:sldId id="720" r:id="rId27"/>
    <p:sldId id="616" r:id="rId28"/>
    <p:sldId id="617" r:id="rId29"/>
    <p:sldId id="618" r:id="rId30"/>
    <p:sldId id="619" r:id="rId31"/>
    <p:sldId id="707" r:id="rId32"/>
    <p:sldId id="726" r:id="rId33"/>
    <p:sldId id="733" r:id="rId34"/>
    <p:sldId id="727" r:id="rId35"/>
    <p:sldId id="694" r:id="rId36"/>
    <p:sldId id="696" r:id="rId37"/>
    <p:sldId id="706" r:id="rId38"/>
    <p:sldId id="721" r:id="rId39"/>
    <p:sldId id="722" r:id="rId40"/>
    <p:sldId id="724" r:id="rId41"/>
    <p:sldId id="725" r:id="rId42"/>
    <p:sldId id="728" r:id="rId43"/>
    <p:sldId id="639" r:id="rId44"/>
    <p:sldId id="697" r:id="rId45"/>
    <p:sldId id="732" r:id="rId46"/>
    <p:sldId id="730" r:id="rId47"/>
    <p:sldId id="734" r:id="rId48"/>
    <p:sldId id="708" r:id="rId49"/>
    <p:sldId id="640" r:id="rId50"/>
    <p:sldId id="641" r:id="rId51"/>
    <p:sldId id="710" r:id="rId52"/>
    <p:sldId id="642" r:id="rId53"/>
    <p:sldId id="643" r:id="rId54"/>
    <p:sldId id="644" r:id="rId55"/>
    <p:sldId id="645" r:id="rId56"/>
    <p:sldId id="646" r:id="rId57"/>
    <p:sldId id="738" r:id="rId58"/>
    <p:sldId id="739" r:id="rId59"/>
    <p:sldId id="747" r:id="rId60"/>
    <p:sldId id="740" r:id="rId61"/>
    <p:sldId id="741" r:id="rId62"/>
    <p:sldId id="742" r:id="rId63"/>
    <p:sldId id="743" r:id="rId64"/>
    <p:sldId id="744" r:id="rId65"/>
    <p:sldId id="745" r:id="rId66"/>
    <p:sldId id="735" r:id="rId67"/>
    <p:sldId id="737" r:id="rId68"/>
    <p:sldId id="822" r:id="rId69"/>
  </p:sldIdLst>
  <p:sldSz cx="9144000" cy="6858000" type="screen4x3"/>
  <p:notesSz cx="6858000" cy="9947275"/>
  <p:defaultTextStyle>
    <a:defPPr>
      <a:defRPr lang="en-US"/>
    </a:defPPr>
    <a:lvl1pPr algn="r" rtl="0" fontAlgn="base">
      <a:spcBef>
        <a:spcPct val="0"/>
      </a:spcBef>
      <a:spcAft>
        <a:spcPct val="0"/>
      </a:spcAft>
      <a:defRPr kern="1200">
        <a:solidFill>
          <a:schemeClr val="tx1"/>
        </a:solidFill>
        <a:latin typeface="Arial" pitchFamily="34" charset="0"/>
        <a:ea typeface="+mn-ea"/>
        <a:cs typeface="+mn-cs"/>
      </a:defRPr>
    </a:lvl1pPr>
    <a:lvl2pPr marL="457200" algn="r" rtl="0" fontAlgn="base">
      <a:spcBef>
        <a:spcPct val="0"/>
      </a:spcBef>
      <a:spcAft>
        <a:spcPct val="0"/>
      </a:spcAft>
      <a:defRPr kern="1200">
        <a:solidFill>
          <a:schemeClr val="tx1"/>
        </a:solidFill>
        <a:latin typeface="Arial" pitchFamily="34" charset="0"/>
        <a:ea typeface="+mn-ea"/>
        <a:cs typeface="+mn-cs"/>
      </a:defRPr>
    </a:lvl2pPr>
    <a:lvl3pPr marL="914400" algn="r" rtl="0" fontAlgn="base">
      <a:spcBef>
        <a:spcPct val="0"/>
      </a:spcBef>
      <a:spcAft>
        <a:spcPct val="0"/>
      </a:spcAft>
      <a:defRPr kern="1200">
        <a:solidFill>
          <a:schemeClr val="tx1"/>
        </a:solidFill>
        <a:latin typeface="Arial" pitchFamily="34" charset="0"/>
        <a:ea typeface="+mn-ea"/>
        <a:cs typeface="+mn-cs"/>
      </a:defRPr>
    </a:lvl3pPr>
    <a:lvl4pPr marL="1371600" algn="r" rtl="0" fontAlgn="base">
      <a:spcBef>
        <a:spcPct val="0"/>
      </a:spcBef>
      <a:spcAft>
        <a:spcPct val="0"/>
      </a:spcAft>
      <a:defRPr kern="1200">
        <a:solidFill>
          <a:schemeClr val="tx1"/>
        </a:solidFill>
        <a:latin typeface="Arial" pitchFamily="34" charset="0"/>
        <a:ea typeface="+mn-ea"/>
        <a:cs typeface="+mn-cs"/>
      </a:defRPr>
    </a:lvl4pPr>
    <a:lvl5pPr marL="1828800" algn="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D7181F"/>
    <a:srgbClr val="FFCF21"/>
    <a:srgbClr val="FF6B21"/>
    <a:srgbClr val="F12429"/>
    <a:srgbClr val="83B921"/>
    <a:srgbClr val="ACACA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3" autoAdjust="0"/>
    <p:restoredTop sz="88985" autoAdjust="0"/>
  </p:normalViewPr>
  <p:slideViewPr>
    <p:cSldViewPr>
      <p:cViewPr varScale="1">
        <p:scale>
          <a:sx n="102" d="100"/>
          <a:sy n="102" d="100"/>
        </p:scale>
        <p:origin x="121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851"/>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68.wmf"/><Relationship Id="rId4"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2971800" cy="49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zh-CN" altLang="en-US"/>
          </a:p>
        </p:txBody>
      </p:sp>
      <p:sp>
        <p:nvSpPr>
          <p:cNvPr id="258051" name="Rectangle 3"/>
          <p:cNvSpPr>
            <a:spLocks noGrp="1" noChangeArrowheads="1"/>
          </p:cNvSpPr>
          <p:nvPr>
            <p:ph type="dt" sz="quarter" idx="1"/>
          </p:nvPr>
        </p:nvSpPr>
        <p:spPr bwMode="auto">
          <a:xfrm>
            <a:off x="3884613" y="0"/>
            <a:ext cx="2971800" cy="49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58052" name="Rectangle 4"/>
          <p:cNvSpPr>
            <a:spLocks noGrp="1" noChangeArrowheads="1"/>
          </p:cNvSpPr>
          <p:nvPr>
            <p:ph type="ftr" sz="quarter" idx="2"/>
          </p:nvPr>
        </p:nvSpPr>
        <p:spPr bwMode="auto">
          <a:xfrm>
            <a:off x="0" y="9448185"/>
            <a:ext cx="2971800" cy="49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ltLang="zh-CN"/>
          </a:p>
        </p:txBody>
      </p:sp>
      <p:sp>
        <p:nvSpPr>
          <p:cNvPr id="258053" name="Rectangle 5"/>
          <p:cNvSpPr>
            <a:spLocks noGrp="1" noChangeArrowheads="1"/>
          </p:cNvSpPr>
          <p:nvPr>
            <p:ph type="sldNum" sz="quarter" idx="3"/>
          </p:nvPr>
        </p:nvSpPr>
        <p:spPr bwMode="auto">
          <a:xfrm>
            <a:off x="3884613" y="9448185"/>
            <a:ext cx="2971800" cy="49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fld id="{6F7D5FB3-A317-4F4B-B784-431A51A2982D}" type="slidenum">
              <a:rPr lang="zh-CN" altLang="en-US"/>
              <a:pPr>
                <a:defRPr/>
              </a:pPr>
              <a:t>‹#›</a:t>
            </a:fld>
            <a:endParaRPr lang="en-US" altLang="zh-CN"/>
          </a:p>
        </p:txBody>
      </p:sp>
    </p:spTree>
    <p:extLst>
      <p:ext uri="{BB962C8B-B14F-4D97-AF65-F5344CB8AC3E}">
        <p14:creationId xmlns:p14="http://schemas.microsoft.com/office/powerpoint/2010/main" val="3300070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22" name="Rectangle 2"/>
          <p:cNvSpPr>
            <a:spLocks noGrp="1" noChangeArrowheads="1"/>
          </p:cNvSpPr>
          <p:nvPr>
            <p:ph type="hdr" sz="quarter"/>
          </p:nvPr>
        </p:nvSpPr>
        <p:spPr bwMode="auto">
          <a:xfrm>
            <a:off x="0" y="0"/>
            <a:ext cx="2971800" cy="49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zh-CN" altLang="en-US"/>
          </a:p>
        </p:txBody>
      </p:sp>
      <p:sp>
        <p:nvSpPr>
          <p:cNvPr id="286723" name="Rectangle 3"/>
          <p:cNvSpPr>
            <a:spLocks noGrp="1" noChangeArrowheads="1"/>
          </p:cNvSpPr>
          <p:nvPr>
            <p:ph type="dt" idx="1"/>
          </p:nvPr>
        </p:nvSpPr>
        <p:spPr bwMode="auto">
          <a:xfrm>
            <a:off x="3884613" y="0"/>
            <a:ext cx="2971800" cy="49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98308" name="Rectangle 4"/>
          <p:cNvSpPr>
            <a:spLocks noGrp="1" noRot="1" noChangeAspect="1" noChangeArrowheads="1" noTextEdit="1"/>
          </p:cNvSpPr>
          <p:nvPr>
            <p:ph type="sldImg" idx="2"/>
          </p:nvPr>
        </p:nvSpPr>
        <p:spPr bwMode="auto">
          <a:xfrm>
            <a:off x="942975" y="746125"/>
            <a:ext cx="4972050" cy="37306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86725" name="Rectangle 5"/>
          <p:cNvSpPr>
            <a:spLocks noGrp="1" noChangeArrowheads="1"/>
          </p:cNvSpPr>
          <p:nvPr>
            <p:ph type="body" sz="quarter" idx="3"/>
          </p:nvPr>
        </p:nvSpPr>
        <p:spPr bwMode="auto">
          <a:xfrm>
            <a:off x="685800" y="4724956"/>
            <a:ext cx="5486400" cy="4476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86726" name="Rectangle 6"/>
          <p:cNvSpPr>
            <a:spLocks noGrp="1" noChangeArrowheads="1"/>
          </p:cNvSpPr>
          <p:nvPr>
            <p:ph type="ftr" sz="quarter" idx="4"/>
          </p:nvPr>
        </p:nvSpPr>
        <p:spPr bwMode="auto">
          <a:xfrm>
            <a:off x="0" y="9448185"/>
            <a:ext cx="2971800" cy="49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ltLang="zh-CN"/>
          </a:p>
        </p:txBody>
      </p:sp>
      <p:sp>
        <p:nvSpPr>
          <p:cNvPr id="286727" name="Rectangle 7"/>
          <p:cNvSpPr>
            <a:spLocks noGrp="1" noChangeArrowheads="1"/>
          </p:cNvSpPr>
          <p:nvPr>
            <p:ph type="sldNum" sz="quarter" idx="5"/>
          </p:nvPr>
        </p:nvSpPr>
        <p:spPr bwMode="auto">
          <a:xfrm>
            <a:off x="3884613" y="9448185"/>
            <a:ext cx="2971800" cy="49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fld id="{5A30B2A6-6F18-417E-A07F-565F7AA97CED}" type="slidenum">
              <a:rPr lang="zh-CN" altLang="en-US"/>
              <a:pPr>
                <a:defRPr/>
              </a:pPr>
              <a:t>‹#›</a:t>
            </a:fld>
            <a:endParaRPr lang="en-US" altLang="zh-CN"/>
          </a:p>
        </p:txBody>
      </p:sp>
    </p:spTree>
    <p:extLst>
      <p:ext uri="{BB962C8B-B14F-4D97-AF65-F5344CB8AC3E}">
        <p14:creationId xmlns:p14="http://schemas.microsoft.com/office/powerpoint/2010/main" val="3540062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ln>
            <a:miter lim="800000"/>
            <a:headEnd/>
            <a:tailEnd/>
          </a:ln>
        </p:spPr>
        <p:txBody>
          <a:bodyPr/>
          <a:lstStyle/>
          <a:p>
            <a:pPr>
              <a:defRPr/>
            </a:pPr>
            <a:fld id="{47368F57-C3D9-4B41-83CB-1EB341CA6EAC}" type="slidenum">
              <a:rPr lang="zh-CN" altLang="en-GB" smtClean="0"/>
              <a:pPr>
                <a:defRPr/>
              </a:pPr>
              <a:t>1</a:t>
            </a:fld>
            <a:endParaRPr lang="en-GB" altLang="zh-CN"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08368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（多天线系统的</a:t>
            </a:r>
            <a:r>
              <a:rPr lang="en-US" altLang="zh-CN" dirty="0"/>
              <a:t>Channel Sounder</a:t>
            </a:r>
            <a:r>
              <a:rPr lang="zh-CN" altLang="en-US" dirty="0"/>
              <a:t>设计思路可以分为两种，第一种设计思路是利用独立射频器件搭建不同的射频通道，由于射频元器件的价格比较昂贵，这种设计方法一般只用于小规模天线阵列的测量系统，优点是测量平台容易搭建，设计周期短，但是由于采用的是独立射频通道，在进行数据分析时，需要考虑不同通道之间的通道均衡，增加了数据分析的复杂度；第二种设计思路是系统的发端（收端）共用一个射频阵元，利用天线切换开关，通过高速开关依次将天线阵元连接到射频单元</a:t>
            </a:r>
            <a:r>
              <a:rPr lang="en-US" altLang="zh-CN" dirty="0"/>
              <a:t>[]</a:t>
            </a:r>
            <a:r>
              <a:rPr lang="zh-CN" altLang="en-US" dirty="0"/>
              <a:t>，这样的好处在于可以节省测量系统的成本，但是由于天线切换周期受信道相干时间的限制。此外，当移动台匀速运动或者静止时，可以采用</a:t>
            </a:r>
            <a:r>
              <a:rPr lang="en-US" altLang="zh-CN" dirty="0"/>
              <a:t>SISO</a:t>
            </a:r>
            <a:r>
              <a:rPr lang="zh-CN" altLang="en-US" dirty="0"/>
              <a:t>的单天线系统组成虚拟天线阵列（</a:t>
            </a:r>
            <a:r>
              <a:rPr lang="en-US" altLang="zh-CN" dirty="0"/>
              <a:t>SIMO</a:t>
            </a:r>
            <a:r>
              <a:rPr lang="zh-CN" altLang="en-US" dirty="0"/>
              <a:t>、</a:t>
            </a:r>
            <a:r>
              <a:rPr lang="en-US" altLang="zh-CN" dirty="0"/>
              <a:t>MISO</a:t>
            </a:r>
            <a:r>
              <a:rPr lang="zh-CN" altLang="en-US" dirty="0"/>
              <a:t>）来进行测量，并且这种测量方法不受天线阵元之间的耦合影响。 ）</a:t>
            </a:r>
          </a:p>
          <a:p>
            <a:endParaRPr lang="zh-CN" altLang="en-US" dirty="0"/>
          </a:p>
        </p:txBody>
      </p:sp>
      <p:sp>
        <p:nvSpPr>
          <p:cNvPr id="4" name="灯片编号占位符 3"/>
          <p:cNvSpPr>
            <a:spLocks noGrp="1"/>
          </p:cNvSpPr>
          <p:nvPr>
            <p:ph type="sldNum" sz="quarter" idx="10"/>
          </p:nvPr>
        </p:nvSpPr>
        <p:spPr/>
        <p:txBody>
          <a:bodyPr/>
          <a:lstStyle/>
          <a:p>
            <a:pPr>
              <a:defRPr/>
            </a:pPr>
            <a:fld id="{5A30B2A6-6F18-417E-A07F-565F7AA97CED}" type="slidenum">
              <a:rPr lang="zh-CN" altLang="en-US" smtClean="0"/>
              <a:pPr>
                <a:defRPr/>
              </a:pPr>
              <a:t>18</a:t>
            </a:fld>
            <a:endParaRPr lang="en-US" altLang="zh-CN"/>
          </a:p>
        </p:txBody>
      </p:sp>
    </p:spTree>
    <p:extLst>
      <p:ext uri="{BB962C8B-B14F-4D97-AF65-F5344CB8AC3E}">
        <p14:creationId xmlns:p14="http://schemas.microsoft.com/office/powerpoint/2010/main" val="333336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BA79F07-BFE1-4A5E-9E68-4D466B542872}" type="slidenum">
              <a:rPr lang="zh-CN" altLang="en-GB"/>
              <a:pPr/>
              <a:t>19</a:t>
            </a:fld>
            <a:endParaRPr lang="en-GB" altLang="zh-CN"/>
          </a:p>
        </p:txBody>
      </p:sp>
      <p:sp>
        <p:nvSpPr>
          <p:cNvPr id="1472514" name="幻灯片图像占位符 1"/>
          <p:cNvSpPr>
            <a:spLocks noGrp="1" noRot="1" noChangeAspect="1" noTextEdit="1"/>
          </p:cNvSpPr>
          <p:nvPr>
            <p:ph type="sldImg"/>
          </p:nvPr>
        </p:nvSpPr>
        <p:spPr>
          <a:ln/>
        </p:spPr>
      </p:sp>
      <p:sp>
        <p:nvSpPr>
          <p:cNvPr id="1472515" name="备注占位符 2"/>
          <p:cNvSpPr>
            <a:spLocks noGrp="1"/>
          </p:cNvSpPr>
          <p:nvPr>
            <p:ph type="body" idx="1"/>
          </p:nvPr>
        </p:nvSpPr>
        <p:spPr/>
        <p:txBody>
          <a:bodyPr lIns="91440" tIns="45720" rIns="91440" bIns="45720"/>
          <a:lstStyle/>
          <a:p>
            <a:r>
              <a:rPr lang="zh-CN" altLang="en-US"/>
              <a:t>本套系统中我们采取天线切换方式实现多发多收，</a:t>
            </a:r>
          </a:p>
        </p:txBody>
      </p:sp>
      <p:sp>
        <p:nvSpPr>
          <p:cNvPr id="4" name="灯片编号占位符 3"/>
          <p:cNvSpPr txBox="1">
            <a:spLocks noGrp="1"/>
          </p:cNvSpPr>
          <p:nvPr/>
        </p:nvSpPr>
        <p:spPr bwMode="auto">
          <a:xfrm>
            <a:off x="3885503" y="9449595"/>
            <a:ext cx="2972498" cy="497681"/>
          </a:xfrm>
          <a:prstGeom prst="rect">
            <a:avLst/>
          </a:prstGeom>
          <a:noFill/>
          <a:ln>
            <a:miter lim="800000"/>
            <a:headEnd/>
            <a:tailEnd/>
          </a:ln>
        </p:spPr>
        <p:txBody>
          <a:bodyPr anchor="b"/>
          <a:lstStyle/>
          <a:p>
            <a:pPr algn="r" eaLnBrk="0" hangingPunct="0">
              <a:spcBef>
                <a:spcPct val="0"/>
              </a:spcBef>
              <a:spcAft>
                <a:spcPct val="0"/>
              </a:spcAft>
              <a:buClrTx/>
              <a:buSzTx/>
              <a:buFontTx/>
              <a:buNone/>
              <a:defRPr/>
            </a:pPr>
            <a:fld id="{34FE1ED5-8EC2-4622-BCBE-E5AA2FE46AB9}" type="slidenum">
              <a:rPr lang="zh-CN" altLang="en-US" sz="1200" b="0">
                <a:solidFill>
                  <a:schemeClr val="tx1"/>
                </a:solidFill>
                <a:latin typeface="Arial" charset="0"/>
                <a:ea typeface="+mn-ea"/>
                <a:cs typeface="Arial" charset="0"/>
              </a:rPr>
              <a:pPr algn="r" eaLnBrk="0" hangingPunct="0">
                <a:spcBef>
                  <a:spcPct val="0"/>
                </a:spcBef>
                <a:spcAft>
                  <a:spcPct val="0"/>
                </a:spcAft>
                <a:buClrTx/>
                <a:buSzTx/>
                <a:buFontTx/>
                <a:buNone/>
                <a:defRPr/>
              </a:pPr>
              <a:t>19</a:t>
            </a:fld>
            <a:endParaRPr lang="en-US" altLang="zh-CN" sz="1200" b="0">
              <a:solidFill>
                <a:schemeClr val="tx1"/>
              </a:solidFill>
              <a:latin typeface="Arial" charset="0"/>
              <a:ea typeface="+mn-ea"/>
              <a:cs typeface="Arial" charset="0"/>
            </a:endParaRPr>
          </a:p>
        </p:txBody>
      </p:sp>
    </p:spTree>
    <p:extLst>
      <p:ext uri="{BB962C8B-B14F-4D97-AF65-F5344CB8AC3E}">
        <p14:creationId xmlns:p14="http://schemas.microsoft.com/office/powerpoint/2010/main" val="1392108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F6C46441-B9C0-4478-B6F7-325809C47793}" type="slidenum">
              <a:rPr lang="zh-CN" altLang="en-US" smtClean="0"/>
              <a:pPr eaLnBrk="1" hangingPunct="1"/>
              <a:t>20</a:t>
            </a:fld>
            <a:endParaRPr lang="en-US" altLang="zh-CN"/>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r>
              <a:rPr lang="zh-CN" altLang="en-US" dirty="0"/>
              <a:t>目前国外商用测量设备普遍非常昂贵，以</a:t>
            </a:r>
            <a:r>
              <a:rPr lang="en-US" altLang="zh-CN" dirty="0"/>
              <a:t>RUSK</a:t>
            </a:r>
            <a:r>
              <a:rPr lang="zh-CN" altLang="en-US" dirty="0"/>
              <a:t>信道测量仪为例，报价在</a:t>
            </a:r>
            <a:r>
              <a:rPr lang="en-US" altLang="zh-CN" dirty="0"/>
              <a:t>100</a:t>
            </a:r>
            <a:r>
              <a:rPr lang="zh-CN" altLang="en-US" dirty="0"/>
              <a:t>万欧元以上，而且知识产权和技术细节完全掌握在厂家手中，使用方对其具体实现知之甚少</a:t>
            </a:r>
            <a:r>
              <a:rPr lang="en-US" altLang="zh-CN" dirty="0"/>
              <a:t>…</a:t>
            </a:r>
            <a:endParaRPr lang="zh-CN" altLang="en-US" dirty="0"/>
          </a:p>
        </p:txBody>
      </p:sp>
    </p:spTree>
    <p:extLst>
      <p:ext uri="{BB962C8B-B14F-4D97-AF65-F5344CB8AC3E}">
        <p14:creationId xmlns:p14="http://schemas.microsoft.com/office/powerpoint/2010/main" val="3659639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FC182647-40B0-42AB-B240-F7F3EA51F957}" type="slidenum">
              <a:rPr lang="zh-CN" altLang="en-US" smtClean="0"/>
              <a:pPr eaLnBrk="1" hangingPunct="1"/>
              <a:t>21</a:t>
            </a:fld>
            <a:endParaRPr lang="en-US" altLang="zh-CN"/>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r>
              <a:rPr lang="zh-CN" altLang="en-US"/>
              <a:t>第一套为两发两收 </a:t>
            </a:r>
            <a:r>
              <a:rPr lang="en-US" altLang="zh-CN"/>
              <a:t>5.8GHz</a:t>
            </a:r>
            <a:r>
              <a:rPr lang="zh-CN" altLang="en-US"/>
              <a:t>频段测量平台，第二套平台性能有了一定提升，使用开关切换实现了</a:t>
            </a:r>
            <a:r>
              <a:rPr lang="en-US" altLang="zh-CN"/>
              <a:t>7</a:t>
            </a:r>
            <a:r>
              <a:rPr lang="zh-CN" altLang="en-US"/>
              <a:t>发</a:t>
            </a:r>
            <a:r>
              <a:rPr lang="en-US" altLang="zh-CN"/>
              <a:t>7</a:t>
            </a:r>
            <a:r>
              <a:rPr lang="zh-CN" altLang="en-US"/>
              <a:t>收的天线配置，工作频段在</a:t>
            </a:r>
            <a:r>
              <a:rPr lang="en-US" altLang="zh-CN"/>
              <a:t>3.5GHz</a:t>
            </a:r>
            <a:r>
              <a:rPr lang="zh-CN" altLang="en-US"/>
              <a:t>附近</a:t>
            </a:r>
          </a:p>
        </p:txBody>
      </p:sp>
    </p:spTree>
    <p:extLst>
      <p:ext uri="{BB962C8B-B14F-4D97-AF65-F5344CB8AC3E}">
        <p14:creationId xmlns:p14="http://schemas.microsoft.com/office/powerpoint/2010/main" val="1241542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717804-11C8-4287-B7E7-BEC6E67B2D63}" type="slidenum">
              <a:rPr lang="zh-CN" altLang="en-GB"/>
              <a:pPr/>
              <a:t>22</a:t>
            </a:fld>
            <a:endParaRPr lang="en-GB" altLang="zh-CN"/>
          </a:p>
        </p:txBody>
      </p:sp>
      <p:sp>
        <p:nvSpPr>
          <p:cNvPr id="1571842" name="Rectangle 2"/>
          <p:cNvSpPr>
            <a:spLocks noGrp="1" noRot="1" noChangeAspect="1" noChangeArrowheads="1" noTextEdit="1"/>
          </p:cNvSpPr>
          <p:nvPr>
            <p:ph type="sldImg"/>
          </p:nvPr>
        </p:nvSpPr>
        <p:spPr>
          <a:ln/>
        </p:spPr>
      </p:sp>
      <p:sp>
        <p:nvSpPr>
          <p:cNvPr id="1571843" name="Rectangle 3"/>
          <p:cNvSpPr>
            <a:spLocks noGrp="1" noChangeArrowheads="1"/>
          </p:cNvSpPr>
          <p:nvPr>
            <p:ph type="body" idx="1"/>
          </p:nvPr>
        </p:nvSpPr>
        <p:spPr/>
        <p:txBody>
          <a:bodyPr/>
          <a:lstStyle/>
          <a:p>
            <a:r>
              <a:rPr lang="zh-CN" altLang="en-US" dirty="0"/>
              <a:t>从测量数据中可以得到信道冲激响应，它可以完全表征信道的所有信息，这个图片是一个</a:t>
            </a:r>
            <a:r>
              <a:rPr lang="en-US" altLang="zh-CN" dirty="0"/>
              <a:t>2×2MIMO</a:t>
            </a:r>
            <a:r>
              <a:rPr lang="zh-CN" altLang="en-US" dirty="0"/>
              <a:t>的信道冲激响应的示意图</a:t>
            </a:r>
          </a:p>
        </p:txBody>
      </p:sp>
    </p:spTree>
    <p:extLst>
      <p:ext uri="{BB962C8B-B14F-4D97-AF65-F5344CB8AC3E}">
        <p14:creationId xmlns:p14="http://schemas.microsoft.com/office/powerpoint/2010/main" val="1195036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342B32-4F39-487B-890F-5087798D01A1}" type="slidenum">
              <a:rPr lang="zh-CN" altLang="en-GB"/>
              <a:pPr/>
              <a:t>23</a:t>
            </a:fld>
            <a:endParaRPr lang="en-GB" altLang="zh-CN"/>
          </a:p>
        </p:txBody>
      </p:sp>
      <p:sp>
        <p:nvSpPr>
          <p:cNvPr id="1465346" name="Rectangle 2"/>
          <p:cNvSpPr>
            <a:spLocks noGrp="1" noRot="1" noChangeAspect="1" noChangeArrowheads="1" noTextEdit="1"/>
          </p:cNvSpPr>
          <p:nvPr>
            <p:ph type="sldImg"/>
          </p:nvPr>
        </p:nvSpPr>
        <p:spPr>
          <a:ln/>
        </p:spPr>
      </p:sp>
      <p:sp>
        <p:nvSpPr>
          <p:cNvPr id="1465347" name="Rectangle 3"/>
          <p:cNvSpPr>
            <a:spLocks noGrp="1" noChangeArrowheads="1"/>
          </p:cNvSpPr>
          <p:nvPr>
            <p:ph type="body" idx="1"/>
          </p:nvPr>
        </p:nvSpPr>
        <p:spPr/>
        <p:txBody>
          <a:bodyPr/>
          <a:lstStyle/>
          <a:p>
            <a:r>
              <a:rPr lang="zh-CN" altLang="en-US"/>
              <a:t>对信道冲激响应在时间上求平均，就可以得到平均实验功率谱，可以反映信号的时延域特性</a:t>
            </a:r>
          </a:p>
        </p:txBody>
      </p:sp>
    </p:spTree>
    <p:extLst>
      <p:ext uri="{BB962C8B-B14F-4D97-AF65-F5344CB8AC3E}">
        <p14:creationId xmlns:p14="http://schemas.microsoft.com/office/powerpoint/2010/main" val="3239020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F90748-D9D6-4375-B215-AC95C517DFE5}" type="slidenum">
              <a:rPr lang="zh-CN" altLang="en-US"/>
              <a:pPr/>
              <a:t>24</a:t>
            </a:fld>
            <a:endParaRPr lang="en-US" altLang="zh-CN"/>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r>
              <a:rPr lang="zh-CN" altLang="en-US" dirty="0"/>
              <a:t>根据原始的信道冲激响应矩阵，我们可以对各种感兴趣的信道参数进行提取，并研究他们的相关性。</a:t>
            </a:r>
          </a:p>
        </p:txBody>
      </p:sp>
    </p:spTree>
    <p:extLst>
      <p:ext uri="{BB962C8B-B14F-4D97-AF65-F5344CB8AC3E}">
        <p14:creationId xmlns:p14="http://schemas.microsoft.com/office/powerpoint/2010/main" val="1632882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634DFBA-0FB0-4D1F-A503-2C4A053AA163}" type="slidenum">
              <a:rPr lang="zh-CN" altLang="en-US"/>
              <a:pPr/>
              <a:t>25</a:t>
            </a:fld>
            <a:endParaRPr lang="en-US" altLang="zh-CN"/>
          </a:p>
        </p:txBody>
      </p:sp>
      <p:sp>
        <p:nvSpPr>
          <p:cNvPr id="359426" name="幻灯片图像占位符 1"/>
          <p:cNvSpPr>
            <a:spLocks noGrp="1" noRot="1" noChangeAspect="1" noTextEdit="1"/>
          </p:cNvSpPr>
          <p:nvPr>
            <p:ph type="sldImg"/>
          </p:nvPr>
        </p:nvSpPr>
        <p:spPr>
          <a:ln/>
        </p:spPr>
      </p:sp>
      <p:sp>
        <p:nvSpPr>
          <p:cNvPr id="359427" name="备注占位符 2"/>
          <p:cNvSpPr>
            <a:spLocks noGrp="1"/>
          </p:cNvSpPr>
          <p:nvPr>
            <p:ph type="body" idx="1"/>
          </p:nvPr>
        </p:nvSpPr>
        <p:spPr>
          <a:xfrm>
            <a:off x="914400" y="4724956"/>
            <a:ext cx="5029200" cy="4476274"/>
          </a:xfrm>
          <a:noFill/>
        </p:spPr>
        <p:txBody>
          <a:bodyPr lIns="91431" tIns="45716" rIns="91431" bIns="45716"/>
          <a:lstStyle/>
          <a:p>
            <a:r>
              <a:rPr lang="zh-CN" altLang="en-US" dirty="0"/>
              <a:t>举个简单的例子，这是我们室外测试中得到的路径损耗结果，通过这个结果，我们计算出了北京典型城区、郊区环境下的路径损耗因子，可以看到和赫尔辛基的测试结果有比较大的差异，这也证明了我们工作的意义。多天线</a:t>
            </a:r>
          </a:p>
        </p:txBody>
      </p:sp>
      <p:sp>
        <p:nvSpPr>
          <p:cNvPr id="4" name="灯片编号占位符 3"/>
          <p:cNvSpPr txBox="1">
            <a:spLocks noGrp="1"/>
          </p:cNvSpPr>
          <p:nvPr/>
        </p:nvSpPr>
        <p:spPr bwMode="auto">
          <a:xfrm>
            <a:off x="3886200" y="9449911"/>
            <a:ext cx="2971800" cy="49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p>
            <a:pPr eaLnBrk="0" hangingPunct="0">
              <a:defRPr/>
            </a:pPr>
            <a:fld id="{1B14A0C2-EAD3-44B3-8246-1B867967EC08}" type="slidenum">
              <a:rPr lang="zh-CN" altLang="en-US" sz="1200">
                <a:latin typeface="Arial" charset="0"/>
                <a:cs typeface="Arial" charset="0"/>
              </a:rPr>
              <a:pPr eaLnBrk="0" hangingPunct="0">
                <a:defRPr/>
              </a:pPr>
              <a:t>25</a:t>
            </a:fld>
            <a:endParaRPr lang="en-US" altLang="zh-CN" sz="1200">
              <a:latin typeface="Arial" charset="0"/>
              <a:cs typeface="Arial" charset="0"/>
            </a:endParaRPr>
          </a:p>
        </p:txBody>
      </p:sp>
    </p:spTree>
    <p:extLst>
      <p:ext uri="{BB962C8B-B14F-4D97-AF65-F5344CB8AC3E}">
        <p14:creationId xmlns:p14="http://schemas.microsoft.com/office/powerpoint/2010/main" val="562171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A30B2A6-6F18-417E-A07F-565F7AA97CED}" type="slidenum">
              <a:rPr lang="zh-CN" altLang="en-US" smtClean="0"/>
              <a:pPr>
                <a:defRPr/>
              </a:pPr>
              <a:t>28</a:t>
            </a:fld>
            <a:endParaRPr lang="en-US" altLang="zh-CN"/>
          </a:p>
        </p:txBody>
      </p:sp>
    </p:spTree>
    <p:extLst>
      <p:ext uri="{BB962C8B-B14F-4D97-AF65-F5344CB8AC3E}">
        <p14:creationId xmlns:p14="http://schemas.microsoft.com/office/powerpoint/2010/main" val="800457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itchFamily="34" charset="0"/>
                <a:ea typeface="宋体" pitchFamily="2" charset="-122"/>
                <a:cs typeface="+mn-cs"/>
              </a:rPr>
              <a:t>信道模型通常可以根据建模方法进行分类</a:t>
            </a:r>
            <a:r>
              <a:rPr lang="en-US" altLang="zh-CN" sz="1200" kern="1200" baseline="30000" dirty="0">
                <a:solidFill>
                  <a:schemeClr val="tx1"/>
                </a:solidFill>
                <a:effectLst/>
                <a:latin typeface="Arial" pitchFamily="34" charset="0"/>
                <a:ea typeface="宋体" pitchFamily="2" charset="-122"/>
                <a:cs typeface="+mn-cs"/>
              </a:rPr>
              <a:t>[57]</a:t>
            </a:r>
            <a:r>
              <a:rPr lang="zh-CN" altLang="zh-CN" sz="1200" kern="1200" dirty="0">
                <a:solidFill>
                  <a:schemeClr val="tx1"/>
                </a:solidFill>
                <a:effectLst/>
                <a:latin typeface="Arial" pitchFamily="34" charset="0"/>
                <a:ea typeface="宋体" pitchFamily="2" charset="-122"/>
                <a:cs typeface="+mn-cs"/>
              </a:rPr>
              <a:t>：根据是针对频率选择性衰落信道还是针对平衰落信道，可以分为宽带模型和窄带模型；根据是通过电磁场强的测量方法来测量</a:t>
            </a:r>
            <a:r>
              <a:rPr lang="en-US" altLang="zh-CN" sz="1200" kern="1200" dirty="0">
                <a:solidFill>
                  <a:schemeClr val="tx1"/>
                </a:solidFill>
                <a:effectLst/>
                <a:latin typeface="Arial" pitchFamily="34" charset="0"/>
                <a:ea typeface="宋体" pitchFamily="2" charset="-122"/>
                <a:cs typeface="+mn-cs"/>
              </a:rPr>
              <a:t>MIMO</a:t>
            </a:r>
            <a:r>
              <a:rPr lang="zh-CN" altLang="zh-CN" sz="1200" kern="1200" dirty="0">
                <a:solidFill>
                  <a:schemeClr val="tx1"/>
                </a:solidFill>
                <a:effectLst/>
                <a:latin typeface="Arial" pitchFamily="34" charset="0"/>
                <a:ea typeface="宋体" pitchFamily="2" charset="-122"/>
                <a:cs typeface="+mn-cs"/>
              </a:rPr>
              <a:t>信道冲激响应还是通过假定接入点周围的散射物分布来模拟</a:t>
            </a:r>
            <a:r>
              <a:rPr lang="en-US" altLang="zh-CN" sz="1200" kern="1200" dirty="0">
                <a:solidFill>
                  <a:schemeClr val="tx1"/>
                </a:solidFill>
                <a:effectLst/>
                <a:latin typeface="Arial" pitchFamily="34" charset="0"/>
                <a:ea typeface="宋体" pitchFamily="2" charset="-122"/>
                <a:cs typeface="+mn-cs"/>
              </a:rPr>
              <a:t>MIMO</a:t>
            </a:r>
            <a:r>
              <a:rPr lang="zh-CN" altLang="zh-CN" sz="1200" kern="1200" dirty="0">
                <a:solidFill>
                  <a:schemeClr val="tx1"/>
                </a:solidFill>
                <a:effectLst/>
                <a:latin typeface="Arial" pitchFamily="34" charset="0"/>
                <a:ea typeface="宋体" pitchFamily="2" charset="-122"/>
                <a:cs typeface="+mn-cs"/>
              </a:rPr>
              <a:t>信道，可以分为场强测量模型和散射物模型；根据是通过采用物理参数描述信道传播环境还是采用数学解析表达式描述信道模型，可以分为物理模型和解析模型。</a:t>
            </a:r>
            <a:endParaRPr lang="en-US" altLang="zh-CN" sz="1200" kern="1200" dirty="0">
              <a:solidFill>
                <a:schemeClr val="tx1"/>
              </a:solidFill>
              <a:effectLst/>
              <a:latin typeface="Arial" pitchFamily="34"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itchFamily="34" charset="0"/>
              <a:ea typeface="宋体" pitchFamily="2" charset="-122"/>
              <a:cs typeface="+mn-cs"/>
            </a:endParaRPr>
          </a:p>
          <a:p>
            <a:r>
              <a:rPr lang="zh-CN" altLang="en-US" dirty="0"/>
              <a:t>两种主要的建模技术路线，前者更抽象，后者更具体</a:t>
            </a:r>
            <a:endParaRPr lang="en-US" altLang="zh-CN" dirty="0"/>
          </a:p>
          <a:p>
            <a:r>
              <a:rPr lang="zh-CN" altLang="en-US" dirty="0"/>
              <a:t>业界标准化模型</a:t>
            </a:r>
            <a:endParaRPr lang="en-US" altLang="zh-CN" dirty="0"/>
          </a:p>
          <a:p>
            <a:r>
              <a:rPr lang="en-US" altLang="zh-CN" dirty="0"/>
              <a:t>COST</a:t>
            </a:r>
            <a:r>
              <a:rPr lang="zh-CN" altLang="en-US" dirty="0"/>
              <a:t>系列：给出建模方法架构，无具体参数（类似一个论坛）</a:t>
            </a:r>
            <a:endParaRPr lang="en-US" altLang="zh-CN" dirty="0"/>
          </a:p>
          <a:p>
            <a:r>
              <a:rPr lang="en-US" altLang="zh-CN" dirty="0"/>
              <a:t>SCM/SCME</a:t>
            </a:r>
            <a:r>
              <a:rPr lang="zh-CN" altLang="en-US" dirty="0"/>
              <a:t>在</a:t>
            </a:r>
            <a:r>
              <a:rPr lang="en-US" altLang="zh-CN" dirty="0"/>
              <a:t>3GPP LTE</a:t>
            </a:r>
            <a:r>
              <a:rPr lang="zh-CN" altLang="en-US" dirty="0"/>
              <a:t>中被采用</a:t>
            </a:r>
            <a:endParaRPr lang="en-US" altLang="zh-CN" dirty="0"/>
          </a:p>
          <a:p>
            <a:r>
              <a:rPr lang="en-US" altLang="zh-CN" dirty="0"/>
              <a:t>WINNER</a:t>
            </a:r>
            <a:r>
              <a:rPr lang="zh-CN" altLang="en-US" dirty="0"/>
              <a:t>是</a:t>
            </a:r>
            <a:r>
              <a:rPr lang="en-US" altLang="zh-CN" dirty="0"/>
              <a:t>SCM</a:t>
            </a:r>
            <a:r>
              <a:rPr lang="zh-CN" altLang="en-US" dirty="0"/>
              <a:t>的后续，</a:t>
            </a:r>
            <a:r>
              <a:rPr lang="en-US" altLang="zh-CN" dirty="0"/>
              <a:t>WINNER II</a:t>
            </a:r>
            <a:r>
              <a:rPr lang="zh-CN" altLang="en-US" dirty="0"/>
              <a:t>是</a:t>
            </a:r>
            <a:r>
              <a:rPr lang="en-US" altLang="zh-CN" dirty="0"/>
              <a:t>ITU IMT-Advanced</a:t>
            </a:r>
            <a:r>
              <a:rPr lang="zh-CN" altLang="en-US" dirty="0"/>
              <a:t>信道模型的基础</a:t>
            </a:r>
          </a:p>
          <a:p>
            <a:endParaRPr lang="zh-CN" altLang="en-US" dirty="0"/>
          </a:p>
        </p:txBody>
      </p:sp>
      <p:sp>
        <p:nvSpPr>
          <p:cNvPr id="4" name="灯片编号占位符 3"/>
          <p:cNvSpPr>
            <a:spLocks noGrp="1"/>
          </p:cNvSpPr>
          <p:nvPr>
            <p:ph type="sldNum" sz="quarter" idx="10"/>
          </p:nvPr>
        </p:nvSpPr>
        <p:spPr/>
        <p:txBody>
          <a:bodyPr/>
          <a:lstStyle/>
          <a:p>
            <a:pPr>
              <a:defRPr/>
            </a:pPr>
            <a:fld id="{5A30B2A6-6F18-417E-A07F-565F7AA97CED}" type="slidenum">
              <a:rPr lang="zh-CN" altLang="en-US" smtClean="0"/>
              <a:pPr>
                <a:defRPr/>
              </a:pPr>
              <a:t>29</a:t>
            </a:fld>
            <a:endParaRPr lang="en-US" altLang="zh-CN"/>
          </a:p>
        </p:txBody>
      </p:sp>
    </p:spTree>
    <p:extLst>
      <p:ext uri="{BB962C8B-B14F-4D97-AF65-F5344CB8AC3E}">
        <p14:creationId xmlns:p14="http://schemas.microsoft.com/office/powerpoint/2010/main" val="119269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E723E9C0-F9B7-49A9-A31D-48C655E43A5B}" type="slidenum">
              <a:rPr lang="zh-CN" altLang="en-US" smtClean="0"/>
              <a:pPr eaLnBrk="1" hangingPunct="1"/>
              <a:t>2</a:t>
            </a:fld>
            <a:endParaRPr lang="en-US" altLang="zh-CN"/>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757149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物理模型通过描述发射天线和接收天线之间的电波传播环境来建模。如图</a:t>
            </a:r>
            <a:r>
              <a:rPr lang="en-US" altLang="zh-CN" dirty="0"/>
              <a:t>5.1(a)</a:t>
            </a:r>
            <a:r>
              <a:rPr lang="zh-CN" altLang="zh-CN" dirty="0"/>
              <a:t>所示，物理模型不受天线配置（包括天线方向图、天线数目、阵列形状等）和系统带宽约束，仅对收发天线之间的电波传播环境进行描述。物理模型可以进一步细分为确定性模型</a:t>
            </a:r>
            <a:r>
              <a:rPr lang="en-US" altLang="zh-CN" baseline="30000" dirty="0"/>
              <a:t>[59-60]</a:t>
            </a:r>
            <a:r>
              <a:rPr lang="zh-CN" altLang="zh-CN" dirty="0"/>
              <a:t>、几何随机信道模型</a:t>
            </a:r>
            <a:r>
              <a:rPr lang="en-US" altLang="zh-CN" baseline="30000" dirty="0"/>
              <a:t>[61-63]</a:t>
            </a:r>
            <a:r>
              <a:rPr lang="zh-CN" altLang="zh-CN" dirty="0"/>
              <a:t>、非几何随机信道模型</a:t>
            </a:r>
            <a:r>
              <a:rPr lang="en-US" altLang="zh-CN" baseline="30000" dirty="0"/>
              <a:t>[64-65]</a:t>
            </a:r>
            <a:r>
              <a:rPr lang="zh-CN" altLang="zh-CN" dirty="0"/>
              <a:t>等。</a:t>
            </a:r>
          </a:p>
          <a:p>
            <a:r>
              <a:rPr lang="zh-CN" altLang="zh-CN" dirty="0"/>
              <a:t>与物理模型相对比，解析模型采用数学解析方法刻画信道冲激响应。如图</a:t>
            </a:r>
            <a:r>
              <a:rPr lang="en-US" altLang="zh-CN" dirty="0"/>
              <a:t>5.1(b)</a:t>
            </a:r>
            <a:r>
              <a:rPr lang="zh-CN" altLang="zh-CN" dirty="0"/>
              <a:t>所示，解析模型中包含了通信系统本身的参数，包括系统带宽、信号波形、天线阵列形状和大小，天线辐射方向图等对信道冲激响应的影响。解析模型的数学含义清晰，常被用于系统算法开发和验证。</a:t>
            </a:r>
          </a:p>
          <a:p>
            <a:r>
              <a:rPr lang="zh-CN" altLang="zh-CN" dirty="0"/>
              <a:t>采用物理模型描述，可以将通信系统本身与传播环境解耦合，隔离天线对信道冲激响应的影响，有利于所设计的算法方案在不同配置的通信系统中移植。而采用解析模型的优点在于，将天线、射频电路和无线传播环境组成广义的信道环境，有利于在基带数字信号处理时对算法进行总体优化。</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5A30B2A6-6F18-417E-A07F-565F7AA97CED}" type="slidenum">
              <a:rPr lang="zh-CN" altLang="en-US" smtClean="0"/>
              <a:pPr>
                <a:defRPr/>
              </a:pPr>
              <a:t>30</a:t>
            </a:fld>
            <a:endParaRPr lang="en-US" altLang="zh-CN"/>
          </a:p>
        </p:txBody>
      </p:sp>
    </p:spTree>
    <p:extLst>
      <p:ext uri="{BB962C8B-B14F-4D97-AF65-F5344CB8AC3E}">
        <p14:creationId xmlns:p14="http://schemas.microsoft.com/office/powerpoint/2010/main" val="1446083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With proper parameterization, GBSMs are usually accurate and flexible for describing different scenarios. However, they are complex and computationally inefficient. Besides, the spatial-temporal correlation properties are not explicitly specified in the model and need to be further</a:t>
            </a:r>
          </a:p>
          <a:p>
            <a:r>
              <a:rPr lang="en-US" altLang="zh-CN"/>
              <a:t>derived from other parameters.</a:t>
            </a:r>
          </a:p>
          <a:p>
            <a:r>
              <a:rPr lang="en-US" altLang="zh-CN"/>
              <a:t>This means that theoretic performance studies of MIMO systems cannot be directly linked to the underlying spatial-temporal correlation properties. On the other hand, CBSMs assume Rayleigh or Ricean fading for each tap, and then carefully introduce autocorrelation and cross-correlation into the MIMO channel matrix via Doppler filtering and spatial filtering. CBSMs are relatively simple and computationally efficient. They also explicitly address the correlation properties of MIMO channel matrices, providing a useful reference for system designers. The drawback of CBSMs comes from the oversimplification and consequently an unrealistic representation of link variations in system-level simulations. In general, GBSMs tend to be better system simulation models, while CBSMs tend to be better calibration models.</a:t>
            </a:r>
            <a:endParaRPr lang="zh-CN" altLang="en-US"/>
          </a:p>
        </p:txBody>
      </p:sp>
      <p:sp>
        <p:nvSpPr>
          <p:cNvPr id="61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5C358D5-6E9A-42F3-9A53-0A26C470ADC7}" type="slidenum">
              <a:rPr lang="en-US" altLang="zh-CN" smtClean="0"/>
              <a:pPr eaLnBrk="1" hangingPunct="1"/>
              <a:t>31</a:t>
            </a:fld>
            <a:endParaRPr lang="en-US" altLang="zh-CN"/>
          </a:p>
        </p:txBody>
      </p:sp>
    </p:spTree>
    <p:extLst>
      <p:ext uri="{BB962C8B-B14F-4D97-AF65-F5344CB8AC3E}">
        <p14:creationId xmlns:p14="http://schemas.microsoft.com/office/powerpoint/2010/main" val="3269464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E31749B-1BD0-404E-AB4B-0EA17533D370}" type="slidenum">
              <a:rPr lang="zh-CN" altLang="en-US" smtClean="0"/>
              <a:pPr eaLnBrk="1" hangingPunct="1"/>
              <a:t>38</a:t>
            </a:fld>
            <a:endParaRPr lang="en-US" altLang="zh-CN"/>
          </a:p>
        </p:txBody>
      </p:sp>
    </p:spTree>
    <p:extLst>
      <p:ext uri="{BB962C8B-B14F-4D97-AF65-F5344CB8AC3E}">
        <p14:creationId xmlns:p14="http://schemas.microsoft.com/office/powerpoint/2010/main" val="3020300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面向未来大容量需求，宽带化成为必然趋势，（传统模型没有充分考虑空间域与频率域的关系，更多是窄带模型的简单叠加，无法满足未来宽带技术发展的需要）这就对宽带信道模型提出了更高的要求，在研究过程中，我提出了一种全新的基于耦合的宽带信道建模方法，并据此方法提出了一种混合模型，相比传统模型，该模型充分考虑了空域与频率域的耦合。</a:t>
            </a:r>
            <a:endParaRPr lang="en-US" altLang="zh-CN"/>
          </a:p>
          <a:p>
            <a:r>
              <a:rPr lang="zh-CN" altLang="en-US"/>
              <a:t>使用清华大学及瑞典隆德大学的大量测试数据，验证了所提模型更简单、更符合实际信道环境。未来可为宽带系统评估和算法设计提供参考依据。该成果已经发表于</a:t>
            </a:r>
            <a:r>
              <a:rPr lang="en-US" altLang="zh-CN"/>
              <a:t>IEEE Transaction</a:t>
            </a:r>
            <a:r>
              <a:rPr lang="zh-CN" altLang="en-US"/>
              <a:t>期刊上</a:t>
            </a:r>
            <a:endParaRPr lang="en-US" altLang="zh-CN"/>
          </a:p>
          <a:p>
            <a:endParaRPr lang="en-US" altLang="zh-CN"/>
          </a:p>
          <a:p>
            <a:endParaRPr lang="en-US" altLang="zh-CN"/>
          </a:p>
          <a:p>
            <a:endParaRPr lang="en-US" altLang="zh-CN"/>
          </a:p>
          <a:p>
            <a:endParaRPr lang="en-US" altLang="zh-CN"/>
          </a:p>
          <a:p>
            <a:r>
              <a:rPr lang="zh-CN" altLang="en-US"/>
              <a:t>问题：时间性指的什么？如陆老师提时变性怎么办？  时域和频域的处理方法及关系</a:t>
            </a:r>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59A5F72-EC13-4302-A5F7-78BFDD6FAB46}" type="slidenum">
              <a:rPr lang="zh-CN" altLang="en-US" smtClean="0"/>
              <a:pPr eaLnBrk="1" hangingPunct="1"/>
              <a:t>39</a:t>
            </a:fld>
            <a:endParaRPr lang="en-US" altLang="zh-CN"/>
          </a:p>
        </p:txBody>
      </p:sp>
    </p:spTree>
    <p:extLst>
      <p:ext uri="{BB962C8B-B14F-4D97-AF65-F5344CB8AC3E}">
        <p14:creationId xmlns:p14="http://schemas.microsoft.com/office/powerpoint/2010/main" val="3265288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zh-CN" altLang="zh-CN"/>
              <a:t>未来的组网环境中，以往研究中的忽略的链路间及参数间的相关性，恰恰决定了网络覆盖能力、传输可靠性、传输容量、安全性，以及组网和安全算法等。</a:t>
            </a:r>
          </a:p>
          <a:p>
            <a:endParaRPr lang="zh-CN" altLang="en-US"/>
          </a:p>
        </p:txBody>
      </p:sp>
      <p:sp>
        <p:nvSpPr>
          <p:cNvPr id="481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7C9F8C8-48BF-4FFA-9A92-9D7DC9AC1E73}" type="slidenum">
              <a:rPr lang="zh-CN" altLang="en-US" smtClean="0"/>
              <a:pPr eaLnBrk="1" hangingPunct="1"/>
              <a:t>40</a:t>
            </a:fld>
            <a:endParaRPr lang="en-US" altLang="zh-CN"/>
          </a:p>
        </p:txBody>
      </p:sp>
    </p:spTree>
    <p:extLst>
      <p:ext uri="{BB962C8B-B14F-4D97-AF65-F5344CB8AC3E}">
        <p14:creationId xmlns:p14="http://schemas.microsoft.com/office/powerpoint/2010/main" val="1006346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自己的一点粗浅看法</a:t>
            </a:r>
            <a:endParaRPr lang="en-US" altLang="zh-CN"/>
          </a:p>
          <a:p>
            <a:endParaRPr lang="en-US" altLang="zh-CN"/>
          </a:p>
          <a:p>
            <a:endParaRPr lang="en-US" altLang="zh-CN"/>
          </a:p>
          <a:p>
            <a:endParaRPr lang="zh-CN" altLang="en-US"/>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A30B7E93-3B6B-4973-94BD-95F5984C7241}" type="slidenum">
              <a:rPr lang="zh-CN" altLang="en-US" smtClean="0"/>
              <a:pPr eaLnBrk="1" hangingPunct="1"/>
              <a:t>41</a:t>
            </a:fld>
            <a:endParaRPr lang="en-US" altLang="zh-CN"/>
          </a:p>
        </p:txBody>
      </p:sp>
    </p:spTree>
    <p:extLst>
      <p:ext uri="{BB962C8B-B14F-4D97-AF65-F5344CB8AC3E}">
        <p14:creationId xmlns:p14="http://schemas.microsoft.com/office/powerpoint/2010/main" val="502994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D33F3605-3A44-45EE-B229-AD5A71F6989A}" type="slidenum">
              <a:rPr lang="zh-CN" altLang="en-US" smtClean="0"/>
              <a:pPr eaLnBrk="1" hangingPunct="1"/>
              <a:t>43</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sz="1200" dirty="0"/>
              <a:t>在未来无线通信系统中，自适应调制编码、天线选择、预编码等自适应传输技术是保证高速率可靠传输和提高系统频谱效率的有效手段，但这必须建立在系统发端能精确地了解信道状态信息变化的基础上。信道状态信息的准确性将直接影响自适应传输技术的性能，错误或延迟的信道状态信息都将导致系统整体性能恶化。</a:t>
            </a:r>
            <a:endParaRPr lang="en-US" altLang="zh-CN" sz="1200" dirty="0"/>
          </a:p>
          <a:p>
            <a:pPr eaLnBrk="1" hangingPunct="1"/>
            <a:endParaRPr lang="en-US" altLang="zh-CN" dirty="0"/>
          </a:p>
        </p:txBody>
      </p:sp>
    </p:spTree>
    <p:extLst>
      <p:ext uri="{BB962C8B-B14F-4D97-AF65-F5344CB8AC3E}">
        <p14:creationId xmlns:p14="http://schemas.microsoft.com/office/powerpoint/2010/main" val="885941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A30B2A6-6F18-417E-A07F-565F7AA97CED}" type="slidenum">
              <a:rPr lang="zh-CN" altLang="en-US" smtClean="0"/>
              <a:pPr>
                <a:defRPr/>
              </a:pPr>
              <a:t>46</a:t>
            </a:fld>
            <a:endParaRPr lang="en-US" altLang="zh-CN"/>
          </a:p>
        </p:txBody>
      </p:sp>
    </p:spTree>
    <p:extLst>
      <p:ext uri="{BB962C8B-B14F-4D97-AF65-F5344CB8AC3E}">
        <p14:creationId xmlns:p14="http://schemas.microsoft.com/office/powerpoint/2010/main" val="4177978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1DE74-048F-46D2-8E3F-B09B2180DA9A}" type="slidenum">
              <a:rPr lang="zh-CN" altLang="en-GB"/>
              <a:pPr/>
              <a:t>49</a:t>
            </a:fld>
            <a:endParaRPr lang="en-GB" altLang="zh-CN"/>
          </a:p>
        </p:txBody>
      </p:sp>
      <p:sp>
        <p:nvSpPr>
          <p:cNvPr id="1197058" name="Rectangle 2"/>
          <p:cNvSpPr>
            <a:spLocks noGrp="1" noRot="1" noChangeAspect="1" noChangeArrowheads="1" noTextEdit="1"/>
          </p:cNvSpPr>
          <p:nvPr>
            <p:ph type="sldImg"/>
          </p:nvPr>
        </p:nvSpPr>
        <p:spPr>
          <a:ln/>
        </p:spPr>
      </p:sp>
      <p:sp>
        <p:nvSpPr>
          <p:cNvPr id="1197059" name="Rectangle 3"/>
          <p:cNvSpPr>
            <a:spLocks noGrp="1" noChangeArrowheads="1"/>
          </p:cNvSpPr>
          <p:nvPr>
            <p:ph type="body" idx="1"/>
          </p:nvPr>
        </p:nvSpPr>
        <p:spPr/>
        <p:txBody>
          <a:bodyPr/>
          <a:lstStyle/>
          <a:p>
            <a:r>
              <a:rPr lang="zh-CN" altLang="en-US" dirty="0"/>
              <a:t>传统的信道估计方法在移动通信系统中，通常采用的办法是在收端估计</a:t>
            </a:r>
            <a:r>
              <a:rPr lang="en-US" altLang="zh-CN" dirty="0"/>
              <a:t>CSI</a:t>
            </a:r>
            <a:r>
              <a:rPr lang="zh-CN" altLang="en-US" dirty="0"/>
              <a:t>，并通过反馈信道反馈到发端，不论在</a:t>
            </a:r>
            <a:r>
              <a:rPr lang="en-US" altLang="zh-CN" dirty="0"/>
              <a:t>TDD</a:t>
            </a:r>
            <a:r>
              <a:rPr lang="zh-CN" altLang="en-US" dirty="0"/>
              <a:t>还是</a:t>
            </a:r>
            <a:r>
              <a:rPr lang="en-US" altLang="zh-CN" dirty="0"/>
              <a:t>FDD</a:t>
            </a:r>
            <a:r>
              <a:rPr lang="zh-CN" altLang="en-US" dirty="0"/>
              <a:t>系统中，这种方法都具有其局限性，特别是随着未来移动终端速度不断提高</a:t>
            </a:r>
            <a:r>
              <a:rPr lang="en-US" altLang="zh-CN" dirty="0"/>
              <a:t>,</a:t>
            </a:r>
            <a:r>
              <a:rPr lang="zh-CN" altLang="en-US" b="1" dirty="0"/>
              <a:t>比如</a:t>
            </a:r>
            <a:r>
              <a:rPr lang="zh-CN" altLang="en-US" dirty="0"/>
              <a:t>京津高铁已达到</a:t>
            </a:r>
            <a:r>
              <a:rPr lang="en-US" altLang="zh-CN" dirty="0"/>
              <a:t>350km/h</a:t>
            </a:r>
            <a:r>
              <a:rPr lang="zh-CN" altLang="en-US" dirty="0"/>
              <a:t>），发端得到的已经是过时的信道状态信息，这就需要</a:t>
            </a:r>
            <a:r>
              <a:rPr lang="zh-CN" altLang="en-US" b="1" dirty="0">
                <a:solidFill>
                  <a:schemeClr val="tx2"/>
                </a:solidFill>
                <a:effectLst>
                  <a:outerShdw blurRad="38100" dist="38100" dir="2700000" algn="tl">
                    <a:srgbClr val="C0C0C0"/>
                  </a:outerShdw>
                </a:effectLst>
              </a:rPr>
              <a:t>根据以往的信道观察值对未来的信道参数进行预测，</a:t>
            </a:r>
          </a:p>
        </p:txBody>
      </p:sp>
    </p:spTree>
    <p:extLst>
      <p:ext uri="{BB962C8B-B14F-4D97-AF65-F5344CB8AC3E}">
        <p14:creationId xmlns:p14="http://schemas.microsoft.com/office/powerpoint/2010/main" val="3960264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D33F3605-3A44-45EE-B229-AD5A71F6989A}" type="slidenum">
              <a:rPr lang="zh-CN" altLang="en-US" smtClean="0"/>
              <a:pPr eaLnBrk="1" hangingPunct="1"/>
              <a:t>50</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r>
              <a:rPr lang="en-US" altLang="zh-CN" dirty="0"/>
              <a:t>	</a:t>
            </a:r>
          </a:p>
        </p:txBody>
      </p:sp>
    </p:spTree>
    <p:extLst>
      <p:ext uri="{BB962C8B-B14F-4D97-AF65-F5344CB8AC3E}">
        <p14:creationId xmlns:p14="http://schemas.microsoft.com/office/powerpoint/2010/main" val="1798472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A30B2A6-6F18-417E-A07F-565F7AA97CED}" type="slidenum">
              <a:rPr lang="zh-CN" altLang="en-US" smtClean="0"/>
              <a:pPr>
                <a:defRPr/>
              </a:pPr>
              <a:t>4</a:t>
            </a:fld>
            <a:endParaRPr lang="en-US" altLang="zh-CN"/>
          </a:p>
        </p:txBody>
      </p:sp>
    </p:spTree>
    <p:extLst>
      <p:ext uri="{BB962C8B-B14F-4D97-AF65-F5344CB8AC3E}">
        <p14:creationId xmlns:p14="http://schemas.microsoft.com/office/powerpoint/2010/main" val="4111814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E15163-B12B-4097-BE1F-F113FFDB03BF}" type="slidenum">
              <a:rPr lang="zh-CN" altLang="en-GB"/>
              <a:pPr/>
              <a:t>52</a:t>
            </a:fld>
            <a:endParaRPr lang="en-GB" altLang="zh-CN"/>
          </a:p>
        </p:txBody>
      </p:sp>
      <p:sp>
        <p:nvSpPr>
          <p:cNvPr id="1200130" name="Rectangle 2"/>
          <p:cNvSpPr>
            <a:spLocks noGrp="1" noRot="1" noChangeAspect="1" noChangeArrowheads="1" noTextEdit="1"/>
          </p:cNvSpPr>
          <p:nvPr>
            <p:ph type="sldImg"/>
          </p:nvPr>
        </p:nvSpPr>
        <p:spPr>
          <a:ln/>
        </p:spPr>
      </p:sp>
      <p:sp>
        <p:nvSpPr>
          <p:cNvPr id="120013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由于信道预测要求实时性很高，不可能采用复杂的信道模型，因此更多的采用一些简单的模型，</a:t>
            </a:r>
            <a:endParaRPr lang="en-US" altLang="zh-CN" dirty="0"/>
          </a:p>
          <a:p>
            <a:r>
              <a:rPr lang="zh-CN" altLang="en-US" dirty="0"/>
              <a:t>现有的信道预测方法可以根据所依据的信道模型分为三类，分别是基于</a:t>
            </a:r>
            <a:r>
              <a:rPr lang="en-US" altLang="zh-CN" dirty="0"/>
              <a:t>AR</a:t>
            </a:r>
            <a:r>
              <a:rPr lang="zh-CN" altLang="en-US" dirty="0"/>
              <a:t>模型、基于</a:t>
            </a:r>
            <a:r>
              <a:rPr lang="en-US" altLang="zh-CN" dirty="0"/>
              <a:t>SOS</a:t>
            </a:r>
            <a:r>
              <a:rPr lang="zh-CN" altLang="en-US" dirty="0"/>
              <a:t>模型以及基于正交基模型</a:t>
            </a:r>
            <a:endParaRPr lang="en-US" altLang="zh-CN" dirty="0"/>
          </a:p>
          <a:p>
            <a:endParaRPr lang="en-US" altLang="zh-CN" dirty="0"/>
          </a:p>
          <a:p>
            <a:endParaRPr lang="en-US" altLang="zh-CN" dirty="0"/>
          </a:p>
          <a:p>
            <a:r>
              <a:rPr lang="en-US" altLang="zh-CN" dirty="0"/>
              <a:t>AR: auto-regression</a:t>
            </a:r>
          </a:p>
          <a:p>
            <a:r>
              <a:rPr lang="en-US" altLang="zh-CN" dirty="0" err="1"/>
              <a:t>Sos</a:t>
            </a:r>
            <a:r>
              <a:rPr lang="en-US" altLang="zh-CN" dirty="0"/>
              <a:t> = sum of sinusoids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i="0" u="none" strike="noStrike" kern="1200" baseline="0" dirty="0">
                <a:solidFill>
                  <a:schemeClr val="tx1"/>
                </a:solidFill>
                <a:latin typeface="Arial" pitchFamily="34" charset="0"/>
                <a:ea typeface="宋体" pitchFamily="2" charset="-122"/>
                <a:cs typeface="+mn-cs"/>
              </a:rPr>
              <a:t>BEM: basis expansion model</a:t>
            </a:r>
            <a:endParaRPr lang="zh-CN" altLang="en-US" dirty="0"/>
          </a:p>
          <a:p>
            <a:endParaRPr lang="zh-CN" altLang="en-US" dirty="0"/>
          </a:p>
        </p:txBody>
      </p:sp>
    </p:spTree>
    <p:extLst>
      <p:ext uri="{BB962C8B-B14F-4D97-AF65-F5344CB8AC3E}">
        <p14:creationId xmlns:p14="http://schemas.microsoft.com/office/powerpoint/2010/main" val="3481072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A55D24-527A-4D7E-90FC-E207B82EA3E4}" type="slidenum">
              <a:rPr lang="zh-CN" altLang="en-GB"/>
              <a:pPr/>
              <a:t>53</a:t>
            </a:fld>
            <a:endParaRPr lang="en-GB" altLang="zh-CN"/>
          </a:p>
        </p:txBody>
      </p:sp>
      <p:sp>
        <p:nvSpPr>
          <p:cNvPr id="1199106" name="Rectangle 2"/>
          <p:cNvSpPr>
            <a:spLocks noGrp="1" noRot="1" noChangeAspect="1" noChangeArrowheads="1" noTextEdit="1"/>
          </p:cNvSpPr>
          <p:nvPr>
            <p:ph type="sldImg"/>
          </p:nvPr>
        </p:nvSpPr>
        <p:spPr>
          <a:ln/>
        </p:spPr>
      </p:sp>
      <p:sp>
        <p:nvSpPr>
          <p:cNvPr id="1199107" name="Rectangle 3"/>
          <p:cNvSpPr>
            <a:spLocks noGrp="1" noChangeArrowheads="1"/>
          </p:cNvSpPr>
          <p:nvPr>
            <p:ph type="body" idx="1"/>
          </p:nvPr>
        </p:nvSpPr>
        <p:spPr/>
        <p:txBody>
          <a:bodyPr/>
          <a:lstStyle/>
          <a:p>
            <a:r>
              <a:rPr lang="zh-CN" altLang="en-US"/>
              <a:t>基于</a:t>
            </a:r>
            <a:r>
              <a:rPr lang="en-US" altLang="zh-CN"/>
              <a:t>AR</a:t>
            </a:r>
            <a:r>
              <a:rPr lang="zh-CN" altLang="en-US"/>
              <a:t>模型的预测方法将</a:t>
            </a:r>
            <a:r>
              <a:rPr lang="zh-CN" altLang="en-US" sz="1400">
                <a:ea typeface="黑体" pitchFamily="2" charset="-122"/>
              </a:rPr>
              <a:t>信道作为一个</a:t>
            </a:r>
            <a:r>
              <a:rPr lang="zh-CN" altLang="en-US" sz="1400">
                <a:solidFill>
                  <a:srgbClr val="FF0000"/>
                </a:solidFill>
                <a:effectLst>
                  <a:outerShdw blurRad="38100" dist="38100" dir="2700000" algn="tl">
                    <a:srgbClr val="C0C0C0"/>
                  </a:outerShdw>
                </a:effectLst>
                <a:ea typeface="黑体" pitchFamily="2" charset="-122"/>
              </a:rPr>
              <a:t>带限过程，</a:t>
            </a:r>
            <a:r>
              <a:rPr lang="zh-CN" altLang="en-US"/>
              <a:t>采用插入导频的方式，对信道在时间上进行采样，用</a:t>
            </a:r>
            <a:r>
              <a:rPr lang="en-US" altLang="zh-CN"/>
              <a:t>AR</a:t>
            </a:r>
            <a:r>
              <a:rPr lang="zh-CN" altLang="en-US"/>
              <a:t>滤波的方式进行预测， </a:t>
            </a:r>
            <a:r>
              <a:rPr lang="zh-CN" altLang="en-US" sz="1400">
                <a:solidFill>
                  <a:srgbClr val="FF0000"/>
                </a:solidFill>
                <a:effectLst>
                  <a:outerShdw blurRad="38100" dist="38100" dir="2700000" algn="tl">
                    <a:srgbClr val="C0C0C0"/>
                  </a:outerShdw>
                </a:effectLst>
                <a:ea typeface="黑体" pitchFamily="2" charset="-122"/>
              </a:rPr>
              <a:t>（带宽为</a:t>
            </a:r>
            <a:r>
              <a:rPr lang="en-US" altLang="zh-CN" sz="1400">
                <a:solidFill>
                  <a:srgbClr val="FF0000"/>
                </a:solidFill>
                <a:effectLst>
                  <a:outerShdw blurRad="38100" dist="38100" dir="2700000" algn="tl">
                    <a:srgbClr val="C0C0C0"/>
                  </a:outerShdw>
                </a:effectLst>
                <a:ea typeface="黑体" pitchFamily="2" charset="-122"/>
              </a:rPr>
              <a:t>2f</a:t>
            </a:r>
            <a:r>
              <a:rPr lang="en-US" altLang="zh-CN" sz="900">
                <a:solidFill>
                  <a:srgbClr val="FF0000"/>
                </a:solidFill>
                <a:effectLst>
                  <a:outerShdw blurRad="38100" dist="38100" dir="2700000" algn="tl">
                    <a:srgbClr val="C0C0C0"/>
                  </a:outerShdw>
                </a:effectLst>
                <a:ea typeface="黑体" pitchFamily="2" charset="-122"/>
              </a:rPr>
              <a:t>max</a:t>
            </a:r>
            <a:r>
              <a:rPr lang="zh-CN" altLang="en-US" sz="1400">
                <a:solidFill>
                  <a:srgbClr val="FF0000"/>
                </a:solidFill>
                <a:effectLst>
                  <a:outerShdw blurRad="38100" dist="38100" dir="2700000" algn="tl">
                    <a:srgbClr val="C0C0C0"/>
                  </a:outerShdw>
                </a:effectLst>
                <a:ea typeface="黑体" pitchFamily="2" charset="-122"/>
              </a:rPr>
              <a:t>）</a:t>
            </a:r>
            <a:r>
              <a:rPr lang="zh-CN" altLang="en-US" sz="1400">
                <a:ea typeface="黑体" pitchFamily="2" charset="-122"/>
              </a:rPr>
              <a:t>，</a:t>
            </a:r>
          </a:p>
        </p:txBody>
      </p:sp>
    </p:spTree>
    <p:extLst>
      <p:ext uri="{BB962C8B-B14F-4D97-AF65-F5344CB8AC3E}">
        <p14:creationId xmlns:p14="http://schemas.microsoft.com/office/powerpoint/2010/main" val="345532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9B7256-0FCF-4B49-A515-A5A4907D71CF}" type="slidenum">
              <a:rPr lang="zh-CN" altLang="en-GB"/>
              <a:pPr/>
              <a:t>54</a:t>
            </a:fld>
            <a:endParaRPr lang="en-GB" altLang="zh-CN"/>
          </a:p>
        </p:txBody>
      </p:sp>
      <p:sp>
        <p:nvSpPr>
          <p:cNvPr id="1280002" name="Rectangle 2"/>
          <p:cNvSpPr>
            <a:spLocks noGrp="1" noRot="1" noChangeAspect="1" noChangeArrowheads="1" noTextEdit="1"/>
          </p:cNvSpPr>
          <p:nvPr>
            <p:ph type="sldImg"/>
          </p:nvPr>
        </p:nvSpPr>
        <p:spPr>
          <a:ln/>
        </p:spPr>
      </p:sp>
      <p:sp>
        <p:nvSpPr>
          <p:cNvPr id="1280003" name="Rectangle 3"/>
          <p:cNvSpPr>
            <a:spLocks noGrp="1" noChangeArrowheads="1"/>
          </p:cNvSpPr>
          <p:nvPr>
            <p:ph type="body" idx="1"/>
          </p:nvPr>
        </p:nvSpPr>
        <p:spPr/>
        <p:txBody>
          <a:bodyPr/>
          <a:lstStyle/>
          <a:p>
            <a:r>
              <a:rPr lang="zh-CN" altLang="en-US" dirty="0"/>
              <a:t>而</a:t>
            </a:r>
            <a:r>
              <a:rPr lang="en-US" altLang="zh-CN" dirty="0"/>
              <a:t>SOS</a:t>
            </a:r>
            <a:r>
              <a:rPr lang="zh-CN" altLang="en-US" dirty="0"/>
              <a:t>模型将信道表示成</a:t>
            </a:r>
            <a:r>
              <a:rPr lang="en-US" altLang="zh-CN" dirty="0"/>
              <a:t>N</a:t>
            </a:r>
            <a:r>
              <a:rPr lang="zh-CN" altLang="en-US" dirty="0"/>
              <a:t>个正弦信号的叠加，（这些多径信号都是由环境中散射物反射、衍射造成的）。预测时，根据前面的一段信道样本，估计相应的正弦信号幅度、多普勒频率和相位，并以此预测未来的信道冲激响应。从而把预测问题转化如何对多普勒频率和复增益进行估计，通用的方法主要有以下几种</a:t>
            </a:r>
            <a:endParaRPr lang="en-US" altLang="zh-CN" dirty="0"/>
          </a:p>
          <a:p>
            <a:r>
              <a:rPr lang="en-US" altLang="zh-CN" dirty="0"/>
              <a:t>DPSS</a:t>
            </a:r>
            <a:r>
              <a:rPr lang="zh-CN" altLang="en-US" dirty="0"/>
              <a:t>：</a:t>
            </a:r>
            <a:r>
              <a:rPr lang="en-US" altLang="zh-CN" b="0" dirty="0"/>
              <a:t>discrete </a:t>
            </a:r>
            <a:r>
              <a:rPr lang="en-US" altLang="zh-CN" b="0" dirty="0" err="1"/>
              <a:t>prolate</a:t>
            </a:r>
            <a:r>
              <a:rPr lang="en-US" altLang="zh-CN" b="0" dirty="0"/>
              <a:t> spheroidal sequences </a:t>
            </a:r>
            <a:endParaRPr lang="zh-CN" altLang="en-US" dirty="0"/>
          </a:p>
        </p:txBody>
      </p:sp>
    </p:spTree>
    <p:extLst>
      <p:ext uri="{BB962C8B-B14F-4D97-AF65-F5344CB8AC3E}">
        <p14:creationId xmlns:p14="http://schemas.microsoft.com/office/powerpoint/2010/main" val="2771607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D2BF37E3-D40D-4170-9922-383C9D195735}" type="slidenum">
              <a:rPr lang="zh-CN" altLang="en-US" smtClean="0"/>
              <a:pPr eaLnBrk="1" hangingPunct="1"/>
              <a:t>55</a:t>
            </a:fld>
            <a:endParaRPr lang="en-US" altLang="zh-CN"/>
          </a:p>
        </p:txBody>
      </p:sp>
      <p:sp>
        <p:nvSpPr>
          <p:cNvPr id="142339"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pPr eaLnBrk="1" hangingPunct="1">
              <a:defRPr/>
            </a:pPr>
            <a:r>
              <a:rPr lang="en-US" altLang="zh-CN" dirty="0"/>
              <a:t> </a:t>
            </a:r>
          </a:p>
          <a:p>
            <a:pPr eaLnBrk="1" hangingPunct="1">
              <a:defRPr/>
            </a:pPr>
            <a:r>
              <a:rPr lang="en-US" altLang="zh-CN" dirty="0"/>
              <a:t>	</a:t>
            </a:r>
          </a:p>
        </p:txBody>
      </p:sp>
    </p:spTree>
    <p:extLst>
      <p:ext uri="{BB962C8B-B14F-4D97-AF65-F5344CB8AC3E}">
        <p14:creationId xmlns:p14="http://schemas.microsoft.com/office/powerpoint/2010/main" val="2386306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2F4E1A-341D-4574-AAB4-E6EE926B892C}" type="slidenum">
              <a:rPr lang="zh-CN" altLang="en-GB"/>
              <a:pPr/>
              <a:t>56</a:t>
            </a:fld>
            <a:endParaRPr lang="en-GB" altLang="zh-CN"/>
          </a:p>
        </p:txBody>
      </p:sp>
      <p:sp>
        <p:nvSpPr>
          <p:cNvPr id="1554434" name="Rectangle 2"/>
          <p:cNvSpPr>
            <a:spLocks noGrp="1" noRot="1" noChangeAspect="1" noChangeArrowheads="1" noTextEdit="1"/>
          </p:cNvSpPr>
          <p:nvPr>
            <p:ph type="sldImg"/>
          </p:nvPr>
        </p:nvSpPr>
        <p:spPr>
          <a:ln/>
        </p:spPr>
      </p:sp>
      <p:sp>
        <p:nvSpPr>
          <p:cNvPr id="1554435" name="Rectangle 3"/>
          <p:cNvSpPr>
            <a:spLocks noGrp="1" noChangeArrowheads="1"/>
          </p:cNvSpPr>
          <p:nvPr>
            <p:ph type="body" idx="1"/>
          </p:nvPr>
        </p:nvSpPr>
        <p:spPr/>
        <p:txBody>
          <a:bodyPr/>
          <a:lstStyle/>
          <a:p>
            <a:r>
              <a:rPr lang="zh-CN" altLang="en-US" dirty="0"/>
              <a:t>为了解决这个问题，我们来借鉴一下射线跟踪技术，理论上，如果从通信系统发射端到接收端的所有散射物环境（包括散射物的物理位置、散射物形状、散射物电波反射系数等）都是已知的，则可以通过阴影测试的方法来精确预测某个位置的场强状况，当然，这种情况比较理想，也不能用于实时预测，但是，至少它为我们从实时测量以外提供更多辅助信息提供了一个原始的基本思路。</a:t>
            </a:r>
          </a:p>
          <a:p>
            <a:r>
              <a:rPr lang="zh-CN" altLang="en-US" dirty="0"/>
              <a:t>（首先，电子地图比较昂贵，而且牵扯到保密问题。其次，这种射线－多面体面相交测试的复杂度较高，需要时间比较长，常常用于基站选址和网络规划，不适用于实时通信过程中的信道信息预测）</a:t>
            </a:r>
          </a:p>
          <a:p>
            <a:endParaRPr lang="zh-CN" altLang="en-US" dirty="0"/>
          </a:p>
        </p:txBody>
      </p:sp>
    </p:spTree>
    <p:extLst>
      <p:ext uri="{BB962C8B-B14F-4D97-AF65-F5344CB8AC3E}">
        <p14:creationId xmlns:p14="http://schemas.microsoft.com/office/powerpoint/2010/main" val="676574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D4680D4A-0537-4BDE-83FB-7D8D4845664C}" type="slidenum">
              <a:rPr lang="zh-CN" altLang="en-US" smtClean="0"/>
              <a:pPr eaLnBrk="1" hangingPunct="1"/>
              <a:t>57</a:t>
            </a:fld>
            <a:endParaRPr lang="en-US" altLang="zh-CN"/>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r>
              <a:rPr lang="en-US" altLang="zh-CN"/>
              <a:t>		Theoretically, the CSI is determined by the radio propagation environments. Radio propagation environments are physically defined by the position and motion of the base station (BS), the mobile station (MS) and the surrounding scatterers. In the real radio propagation environment, the BS and most of the scatterers are static. The variation of CSI is mainly caused by the movements of the MS and few mobile scatterers. If the MS motion and the environment information can be known primarily, the CSI can be predicted precisely. </a:t>
            </a:r>
          </a:p>
          <a:p>
            <a:pPr eaLnBrk="1" hangingPunct="1"/>
            <a:endParaRPr lang="en-US" altLang="zh-CN"/>
          </a:p>
          <a:p>
            <a:pPr eaLnBrk="1" hangingPunct="1"/>
            <a:endParaRPr lang="en-US" altLang="zh-CN"/>
          </a:p>
        </p:txBody>
      </p:sp>
    </p:spTree>
    <p:extLst>
      <p:ext uri="{BB962C8B-B14F-4D97-AF65-F5344CB8AC3E}">
        <p14:creationId xmlns:p14="http://schemas.microsoft.com/office/powerpoint/2010/main" val="3001922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18096188-A9E3-4725-B622-EF8993050BD7}" type="slidenum">
              <a:rPr lang="zh-CN" altLang="en-US" smtClean="0"/>
              <a:pPr eaLnBrk="1" hangingPunct="1"/>
              <a:t>58</a:t>
            </a:fld>
            <a:endParaRPr lang="en-US" altLang="zh-CN"/>
          </a:p>
        </p:txBody>
      </p:sp>
      <p:sp>
        <p:nvSpPr>
          <p:cNvPr id="144387"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pPr eaLnBrk="1" hangingPunct="1">
              <a:defRPr/>
            </a:pPr>
            <a:r>
              <a:rPr lang="zh-CN" altLang="en-US"/>
              <a:t>最后一步，我们对</a:t>
            </a:r>
            <a:r>
              <a:rPr lang="zh-CN" altLang="en-US" b="1">
                <a:effectLst>
                  <a:outerShdw blurRad="38100" dist="38100" dir="2700000" algn="tl">
                    <a:srgbClr val="C0C0C0"/>
                  </a:outerShdw>
                </a:effectLst>
              </a:rPr>
              <a:t>基于环境学习的信道预测方法开展了研究，该预测方法的基本思想是</a:t>
            </a:r>
            <a:r>
              <a:rPr lang="zh-CN" altLang="en-US"/>
              <a:t>利用周围环境中不变散射体的参数，辅助信道预测。</a:t>
            </a:r>
          </a:p>
          <a:p>
            <a:pPr eaLnBrk="1" hangingPunct="1">
              <a:defRPr/>
            </a:pPr>
            <a:r>
              <a:rPr lang="zh-CN" altLang="en-US" b="1">
                <a:effectLst>
                  <a:outerShdw blurRad="38100" dist="38100" dir="2700000" algn="tl">
                    <a:srgbClr val="C0C0C0"/>
                  </a:outerShdw>
                </a:effectLst>
              </a:rPr>
              <a:t>，即，通过事先离线学习和测量，得到大量信道样本，从样本中提取出不变的环境参数，在实时通信过程中，利用这些静态参数，对信道状态信息进行实时重构。</a:t>
            </a:r>
          </a:p>
          <a:p>
            <a:pPr eaLnBrk="1" hangingPunct="1">
              <a:defRPr/>
            </a:pPr>
            <a:endParaRPr lang="zh-CN" altLang="en-US"/>
          </a:p>
        </p:txBody>
      </p:sp>
    </p:spTree>
    <p:extLst>
      <p:ext uri="{BB962C8B-B14F-4D97-AF65-F5344CB8AC3E}">
        <p14:creationId xmlns:p14="http://schemas.microsoft.com/office/powerpoint/2010/main" val="1897622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42250476-C028-4CB9-A26C-B50BEB3C4360}" type="slidenum">
              <a:rPr lang="zh-CN" altLang="en-US" smtClean="0"/>
              <a:pPr eaLnBrk="1" hangingPunct="1"/>
              <a:t>63</a:t>
            </a:fld>
            <a:endParaRPr lang="en-US" altLang="zh-CN"/>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r>
              <a:rPr lang="en-US" altLang="zh-CN"/>
              <a:t>If DOAs and user</a:t>
            </a:r>
            <a:r>
              <a:rPr lang="en-US" altLang="zh-CN">
                <a:latin typeface="Verdana" pitchFamily="34" charset="0"/>
              </a:rPr>
              <a:t>’</a:t>
            </a:r>
            <a:r>
              <a:rPr lang="en-US" altLang="zh-CN"/>
              <a:t>s speed have been known, the complex amplitude could be calculated from some channel samples. So it is important to get the value of DOA for channel prediction in advance. And this process could be finished offline.</a:t>
            </a:r>
          </a:p>
          <a:p>
            <a:pPr eaLnBrk="1" hangingPunct="1"/>
            <a:endParaRPr lang="zh-CN" altLang="en-US"/>
          </a:p>
        </p:txBody>
      </p:sp>
    </p:spTree>
    <p:extLst>
      <p:ext uri="{BB962C8B-B14F-4D97-AF65-F5344CB8AC3E}">
        <p14:creationId xmlns:p14="http://schemas.microsoft.com/office/powerpoint/2010/main" val="1958260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04C676DD-A3EF-441A-99DB-0858B719A246}" type="slidenum">
              <a:rPr lang="zh-CN" altLang="en-US" smtClean="0"/>
              <a:pPr eaLnBrk="1" hangingPunct="1"/>
              <a:t>64</a:t>
            </a:fld>
            <a:endParaRPr lang="en-US" altLang="zh-CN"/>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724956"/>
            <a:ext cx="5029200" cy="4476274"/>
          </a:xfrm>
          <a:noFill/>
        </p:spPr>
        <p:txBody>
          <a:bodyPr/>
          <a:lstStyle/>
          <a:p>
            <a:pPr eaLnBrk="1" hangingPunct="1"/>
            <a:r>
              <a:rPr lang="en-US" altLang="zh-CN" sz="900"/>
              <a:t>To evaluate the performance, The normalized mean square error (NMSE) is used as a evaluation metric</a:t>
            </a:r>
            <a:r>
              <a:rPr lang="en-US" altLang="zh-CN" sz="1600"/>
              <a:t>. The CSI after</a:t>
            </a:r>
            <a:r>
              <a:rPr lang="zh-CN" altLang="en-US"/>
              <a:t> </a:t>
            </a:r>
            <a:r>
              <a:rPr lang="en-US" altLang="zh-CN"/>
              <a:t>2.5</a:t>
            </a:r>
            <a:r>
              <a:rPr lang="zh-CN" altLang="en-US"/>
              <a:t>，</a:t>
            </a:r>
            <a:r>
              <a:rPr lang="en-US" altLang="zh-CN"/>
              <a:t>5and 10ms are predicted. </a:t>
            </a:r>
            <a:r>
              <a:rPr lang="en-US" altLang="zh-CN" sz="900"/>
              <a:t>the new predictor has been compared with the classical AR prediction. And the order of the AR model is selected to be 4.</a:t>
            </a:r>
            <a:endParaRPr lang="zh-CN" altLang="en-US" sz="900"/>
          </a:p>
          <a:p>
            <a:pPr eaLnBrk="1" hangingPunct="1"/>
            <a:r>
              <a:rPr lang="en-US" altLang="zh-CN"/>
              <a:t>	The left Figure the CDF curve of  for different prediction range using the measured data in region A. The prediction length is over one wavelength after 10ms in both routes. It is illustrated that the prediction precision of the parametric predictor assisted by radio propagation environments information is not limited by coherence time of channel. Even if the prediction range is beyond several wavelengths, the performance could be good when the environment did not change. The precision of AR predictor would fall down quickly with the increase of the prediction length.</a:t>
            </a:r>
          </a:p>
          <a:p>
            <a:pPr eaLnBrk="1" hangingPunct="1"/>
            <a:endParaRPr lang="zh-CN" altLang="en-US"/>
          </a:p>
        </p:txBody>
      </p:sp>
    </p:spTree>
    <p:extLst>
      <p:ext uri="{BB962C8B-B14F-4D97-AF65-F5344CB8AC3E}">
        <p14:creationId xmlns:p14="http://schemas.microsoft.com/office/powerpoint/2010/main" val="2831680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B5410416-C516-4D13-941D-E971E8AE0BC9}" type="slidenum">
              <a:rPr lang="zh-CN" altLang="en-US" smtClean="0"/>
              <a:pPr eaLnBrk="1" hangingPunct="1"/>
              <a:t>65</a:t>
            </a:fld>
            <a:endParaRPr lang="en-US" altLang="zh-CN"/>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14400" y="4724956"/>
            <a:ext cx="5029200" cy="4476274"/>
          </a:xfrm>
          <a:noFill/>
        </p:spPr>
        <p:txBody>
          <a:bodyPr/>
          <a:lstStyle/>
          <a:p>
            <a:pPr eaLnBrk="1" hangingPunct="1"/>
            <a:r>
              <a:rPr lang="en-US" altLang="zh-CN"/>
              <a:t>	From the Doppler power spectrum in this figure, it could be seen that there are two static scatterers in the surroundings of region C. </a:t>
            </a:r>
          </a:p>
          <a:p>
            <a:pPr eaLnBrk="1" hangingPunct="1"/>
            <a:r>
              <a:rPr lang="en-US" altLang="zh-CN"/>
              <a:t>	(</a:t>
            </a:r>
            <a:r>
              <a:rPr lang="zh-CN" altLang="en-US"/>
              <a:t>点击换图</a:t>
            </a:r>
            <a:r>
              <a:rPr lang="en-US" altLang="zh-CN"/>
              <a:t>) And this figure illustrated that the CSI prediction results after 10ms using different numbers of pilots if the Doppler frequency was known. Only the complex reflectance coefficients  need to be estimated from the pilots. </a:t>
            </a:r>
          </a:p>
          <a:p>
            <a:pPr eaLnBrk="1" hangingPunct="1"/>
            <a:r>
              <a:rPr lang="en-US" altLang="zh-CN"/>
              <a:t>	Figure 4.5 shows that the new predictor’s performance  when the number of pilots reduced from 5 to 2. Then it is verified that the number of pilots only need to be not smaller than the number of instant environment parameters. If the static parameters are identified, the pilots cost only depends on the stable scatters, and has no relationship with Doppler frequency.</a:t>
            </a:r>
            <a:endParaRPr lang="zh-CN" altLang="en-US"/>
          </a:p>
        </p:txBody>
      </p:sp>
    </p:spTree>
    <p:extLst>
      <p:ext uri="{BB962C8B-B14F-4D97-AF65-F5344CB8AC3E}">
        <p14:creationId xmlns:p14="http://schemas.microsoft.com/office/powerpoint/2010/main" val="918939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4933FFFF-F120-41D7-A68E-243259136639}" type="slidenum">
              <a:rPr lang="zh-CN" altLang="en-US" smtClean="0"/>
              <a:pPr eaLnBrk="1" hangingPunct="1"/>
              <a:t>5</a:t>
            </a:fld>
            <a:endParaRPr lang="en-US" altLang="zh-CN"/>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r>
              <a:rPr lang="zh-CN" altLang="en-US" dirty="0"/>
              <a:t>无线信道是无线通信与有线通信的根本区别，也是无线与移动通信技术的基础，</a:t>
            </a:r>
          </a:p>
        </p:txBody>
      </p:sp>
    </p:spTree>
    <p:extLst>
      <p:ext uri="{BB962C8B-B14F-4D97-AF65-F5344CB8AC3E}">
        <p14:creationId xmlns:p14="http://schemas.microsoft.com/office/powerpoint/2010/main" val="1920872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p:cNvSpPr>
          <p:nvPr>
            <p:ph type="sldImg"/>
          </p:nvPr>
        </p:nvSpPr>
        <p:spPr>
          <a:ln/>
        </p:spPr>
      </p:sp>
      <p:sp>
        <p:nvSpPr>
          <p:cNvPr id="3379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那么如何突破这一瓶颈呢？</a:t>
            </a:r>
            <a:endParaRPr lang="en-US" altLang="zh-CN"/>
          </a:p>
          <a:p>
            <a:r>
              <a:rPr lang="zh-CN" altLang="en-US"/>
              <a:t>在上次青年学术论坛上，陈巍老师做了关于无线通信历史与展望的讲座，我非常受启发，</a:t>
            </a:r>
            <a:endParaRPr lang="en-US" altLang="zh-CN"/>
          </a:p>
          <a:p>
            <a:r>
              <a:rPr lang="zh-CN" altLang="en-US"/>
              <a:t>陈老师提到，无线通信发展史就如同人类发展史，从穴居、到高楼大厦。放眼人类社会的发展，我们对于大自然的改造已经达到古人匪夷所思的地步，甚至已经深入太空，然而，我们对于地球自身的认识却仍然非常有限。且不说地震预测的难题，即使是天气预报，也仍然处于时灵是不灵的状态。回到无线通信自身，解决其发展问题的一个可能思路，就是回归我们无线通信的根本媒介，亦即无线信道，从信道上去寻找新的思路，可能对于突破无线通信技术的发展瓶颈有所帮助。</a:t>
            </a:r>
            <a:endParaRPr lang="en-US" altLang="zh-CN"/>
          </a:p>
          <a:p>
            <a:pPr marL="0" lvl="2"/>
            <a:r>
              <a:rPr lang="zh-CN" altLang="en-US"/>
              <a:t>事实上，信道模型对于无线通信系统来讲意义是无需赘述的，从理论上，香农老先生给我们画了一条理论上界，然而这条上界是在。。。信道基础上得到的，事实上，我们实际的无线信道并不是张这个样子的。从实践方面，信道模型贯穿于无线通信系统的设计、优化</a:t>
            </a:r>
            <a:r>
              <a:rPr lang="zh-CN" altLang="en-US" sz="1800"/>
              <a:t>、评估、应用全过程</a:t>
            </a:r>
            <a:r>
              <a:rPr lang="zh-CN" altLang="en-US"/>
              <a:t>中。比如这种信号不好的问题，说到底就是运营商对于信道认识不足，即网络覆盖的优化做的不好。</a:t>
            </a:r>
            <a:endParaRPr lang="en-US" altLang="zh-CN" sz="1800"/>
          </a:p>
        </p:txBody>
      </p:sp>
      <p:sp>
        <p:nvSpPr>
          <p:cNvPr id="3379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a:defRPr>
                <a:solidFill>
                  <a:schemeClr val="tx1"/>
                </a:solidFill>
                <a:latin typeface="Arial" pitchFamily="34" charset="0"/>
                <a:ea typeface="宋体" pitchFamily="2" charset="-122"/>
              </a:defRPr>
            </a:lvl1pPr>
            <a:lvl2pPr marL="742950" indent="-285750" algn="r">
              <a:defRPr>
                <a:solidFill>
                  <a:schemeClr val="tx1"/>
                </a:solidFill>
                <a:latin typeface="Arial" pitchFamily="34" charset="0"/>
                <a:ea typeface="宋体" pitchFamily="2" charset="-122"/>
              </a:defRPr>
            </a:lvl2pPr>
            <a:lvl3pPr marL="1143000" indent="-228600" algn="r">
              <a:defRPr>
                <a:solidFill>
                  <a:schemeClr val="tx1"/>
                </a:solidFill>
                <a:latin typeface="Arial" pitchFamily="34" charset="0"/>
                <a:ea typeface="宋体" pitchFamily="2" charset="-122"/>
              </a:defRPr>
            </a:lvl3pPr>
            <a:lvl4pPr marL="1600200" indent="-228600" algn="r">
              <a:defRPr>
                <a:solidFill>
                  <a:schemeClr val="tx1"/>
                </a:solidFill>
                <a:latin typeface="Arial" pitchFamily="34" charset="0"/>
                <a:ea typeface="宋体" pitchFamily="2" charset="-122"/>
              </a:defRPr>
            </a:lvl4pPr>
            <a:lvl5pPr marL="2057400" indent="-228600" algn="r">
              <a:defRPr>
                <a:solidFill>
                  <a:schemeClr val="tx1"/>
                </a:solidFill>
                <a:latin typeface="Arial" pitchFamily="34" charset="0"/>
                <a:ea typeface="宋体" pitchFamily="2" charset="-122"/>
              </a:defRPr>
            </a:lvl5pPr>
            <a:lvl6pPr marL="2514600" indent="-228600" algn="r" fontAlgn="base">
              <a:spcBef>
                <a:spcPct val="0"/>
              </a:spcBef>
              <a:spcAft>
                <a:spcPct val="0"/>
              </a:spcAft>
              <a:defRPr>
                <a:solidFill>
                  <a:schemeClr val="tx1"/>
                </a:solidFill>
                <a:latin typeface="Arial" pitchFamily="34" charset="0"/>
                <a:ea typeface="宋体" pitchFamily="2" charset="-122"/>
              </a:defRPr>
            </a:lvl6pPr>
            <a:lvl7pPr marL="2971800" indent="-228600" algn="r" fontAlgn="base">
              <a:spcBef>
                <a:spcPct val="0"/>
              </a:spcBef>
              <a:spcAft>
                <a:spcPct val="0"/>
              </a:spcAft>
              <a:defRPr>
                <a:solidFill>
                  <a:schemeClr val="tx1"/>
                </a:solidFill>
                <a:latin typeface="Arial" pitchFamily="34" charset="0"/>
                <a:ea typeface="宋体" pitchFamily="2" charset="-122"/>
              </a:defRPr>
            </a:lvl7pPr>
            <a:lvl8pPr marL="3429000" indent="-228600" algn="r" fontAlgn="base">
              <a:spcBef>
                <a:spcPct val="0"/>
              </a:spcBef>
              <a:spcAft>
                <a:spcPct val="0"/>
              </a:spcAft>
              <a:defRPr>
                <a:solidFill>
                  <a:schemeClr val="tx1"/>
                </a:solidFill>
                <a:latin typeface="Arial" pitchFamily="34" charset="0"/>
                <a:ea typeface="宋体" pitchFamily="2" charset="-122"/>
              </a:defRPr>
            </a:lvl8pPr>
            <a:lvl9pPr marL="3886200" indent="-228600" algn="r" fontAlgn="base">
              <a:spcBef>
                <a:spcPct val="0"/>
              </a:spcBef>
              <a:spcAft>
                <a:spcPct val="0"/>
              </a:spcAft>
              <a:defRPr>
                <a:solidFill>
                  <a:schemeClr val="tx1"/>
                </a:solidFill>
                <a:latin typeface="Arial" pitchFamily="34" charset="0"/>
                <a:ea typeface="宋体" pitchFamily="2" charset="-122"/>
              </a:defRPr>
            </a:lvl9pPr>
          </a:lstStyle>
          <a:p>
            <a:fld id="{C97EA585-5590-4B3F-A50F-A3269617401A}" type="slidenum">
              <a:rPr lang="zh-CN" altLang="en-US" smtClean="0"/>
              <a:pPr/>
              <a:t>6</a:t>
            </a:fld>
            <a:endParaRPr lang="en-US" altLang="zh-CN"/>
          </a:p>
        </p:txBody>
      </p:sp>
    </p:spTree>
    <p:extLst>
      <p:ext uri="{BB962C8B-B14F-4D97-AF65-F5344CB8AC3E}">
        <p14:creationId xmlns:p14="http://schemas.microsoft.com/office/powerpoint/2010/main" val="3425106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未来无线与移动通信需要保证实现更高的传输速率的同时，保证传输的可靠性和安全性，而这些需求的实现有赖于新的关键技术，如目前广泛应用于下一代移动通信系统中的</a:t>
            </a:r>
            <a:r>
              <a:rPr lang="en-US" altLang="zh-CN" dirty="0"/>
              <a:t>OFDM</a:t>
            </a:r>
            <a:r>
              <a:rPr lang="zh-CN" altLang="en-US" dirty="0"/>
              <a:t>、</a:t>
            </a:r>
            <a:r>
              <a:rPr lang="en-US" altLang="zh-CN" dirty="0"/>
              <a:t>MIMO</a:t>
            </a:r>
            <a:r>
              <a:rPr lang="zh-CN" altLang="en-US" dirty="0"/>
              <a:t>等技术，而这些技术在设计与实现过程中，都不可避免的会遇到与无线信道相关的问题，如</a:t>
            </a:r>
            <a:r>
              <a:rPr lang="en-US" altLang="zh-CN" dirty="0"/>
              <a:t>OFDM</a:t>
            </a:r>
            <a:r>
              <a:rPr lang="zh-CN" altLang="en-US" dirty="0"/>
              <a:t>系统中导频如何放置既可以节省资源又可以准确估计？</a:t>
            </a:r>
            <a:r>
              <a:rPr lang="en-US" altLang="zh-CN" dirty="0"/>
              <a:t>CP</a:t>
            </a:r>
            <a:r>
              <a:rPr lang="zh-CN" altLang="en-US" dirty="0"/>
              <a:t>长度如何设定，等等，这些关键问题的解决，都有赖于对于宽带无线信道的客观认识</a:t>
            </a:r>
          </a:p>
        </p:txBody>
      </p:sp>
      <p:sp>
        <p:nvSpPr>
          <p:cNvPr id="1024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eaLnBrk="1" hangingPunct="1"/>
            <a:fld id="{453D0C77-A86F-4A66-BF92-3E6AC182D43F}" type="slidenum">
              <a:rPr lang="zh-CN" altLang="en-US" smtClean="0">
                <a:latin typeface="Calibri" pitchFamily="34" charset="0"/>
              </a:rPr>
              <a:pPr eaLnBrk="1" hangingPunct="1"/>
              <a:t>8</a:t>
            </a:fld>
            <a:endParaRPr lang="zh-CN" altLang="en-US">
              <a:latin typeface="Calibri" pitchFamily="34" charset="0"/>
            </a:endParaRPr>
          </a:p>
        </p:txBody>
      </p:sp>
    </p:spTree>
    <p:extLst>
      <p:ext uri="{BB962C8B-B14F-4D97-AF65-F5344CB8AC3E}">
        <p14:creationId xmlns:p14="http://schemas.microsoft.com/office/powerpoint/2010/main" val="3720519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实测参数提取</a:t>
            </a:r>
            <a:r>
              <a:rPr lang="en-US" altLang="zh-CN" dirty="0"/>
              <a:t>/</a:t>
            </a:r>
            <a:r>
              <a:rPr lang="zh-CN" altLang="en-US" dirty="0"/>
              <a:t>分析</a:t>
            </a:r>
            <a:r>
              <a:rPr lang="en-US" altLang="zh-CN" dirty="0"/>
              <a:t>-&gt;</a:t>
            </a:r>
            <a:r>
              <a:rPr lang="zh-CN" dirty="0"/>
              <a:t>建模、仿真、实测数据验证</a:t>
            </a:r>
          </a:p>
          <a:p>
            <a:pPr eaLnBrk="1" hangingPunct="1"/>
            <a:r>
              <a:rPr lang="zh-CN" dirty="0"/>
              <a:t>模型</a:t>
            </a:r>
            <a:r>
              <a:rPr lang="en-US" altLang="zh-CN" dirty="0"/>
              <a:t>-&gt;</a:t>
            </a:r>
            <a:r>
              <a:rPr lang="zh-CN" dirty="0"/>
              <a:t>参数选择</a:t>
            </a:r>
            <a:r>
              <a:rPr lang="en-US" altLang="zh-CN" dirty="0"/>
              <a:t>-&gt;</a:t>
            </a:r>
            <a:r>
              <a:rPr lang="zh-CN" dirty="0"/>
              <a:t>构建仿真信道</a:t>
            </a:r>
            <a:r>
              <a:rPr lang="en-US" altLang="zh-CN" dirty="0"/>
              <a:t>-&gt;</a:t>
            </a:r>
            <a:r>
              <a:rPr lang="zh-CN" dirty="0"/>
              <a:t>与实测数据对比统计特性</a:t>
            </a:r>
          </a:p>
          <a:p>
            <a:pPr eaLnBrk="1" hangingPunct="1"/>
            <a:r>
              <a:rPr lang="zh-CN" dirty="0"/>
              <a:t>模型</a:t>
            </a:r>
            <a:r>
              <a:rPr lang="en-US" altLang="zh-CN" dirty="0"/>
              <a:t>-&gt;</a:t>
            </a:r>
            <a:r>
              <a:rPr lang="zh-CN" dirty="0"/>
              <a:t>实测数据参数提取</a:t>
            </a:r>
            <a:r>
              <a:rPr lang="en-US" altLang="zh-CN" dirty="0"/>
              <a:t>-&gt;</a:t>
            </a:r>
            <a:r>
              <a:rPr lang="zh-CN" dirty="0"/>
              <a:t>构建仿真信道</a:t>
            </a:r>
            <a:r>
              <a:rPr lang="en-US" altLang="zh-CN" dirty="0"/>
              <a:t>-&gt;</a:t>
            </a:r>
            <a:r>
              <a:rPr lang="zh-CN" dirty="0"/>
              <a:t>与实测数据对比统计特性</a:t>
            </a:r>
            <a:endParaRPr lang="en-US" altLang="zh-CN" dirty="0"/>
          </a:p>
          <a:p>
            <a:pPr eaLnBrk="1" hangingPunct="1"/>
            <a:endParaRPr lang="en-US" altLang="zh-CN" dirty="0"/>
          </a:p>
          <a:p>
            <a:r>
              <a:rPr lang="zh-CN" altLang="zh-CN" sz="1200" b="1" u="sng" kern="1200" dirty="0">
                <a:solidFill>
                  <a:schemeClr val="tx1"/>
                </a:solidFill>
                <a:effectLst/>
                <a:latin typeface="Arial" pitchFamily="34" charset="0"/>
                <a:ea typeface="宋体" pitchFamily="2" charset="-122"/>
                <a:cs typeface="+mn-cs"/>
              </a:rPr>
              <a:t>研究的技术路线包括自下而上和自上而下两条主线。</a:t>
            </a:r>
            <a:endParaRPr lang="zh-CN" altLang="zh-CN" sz="1200" kern="1200" dirty="0">
              <a:solidFill>
                <a:schemeClr val="tx1"/>
              </a:solidFill>
              <a:effectLst/>
              <a:latin typeface="Arial" pitchFamily="34" charset="0"/>
              <a:ea typeface="宋体" pitchFamily="2" charset="-122"/>
              <a:cs typeface="+mn-cs"/>
            </a:endParaRPr>
          </a:p>
          <a:p>
            <a:r>
              <a:rPr lang="zh-CN" altLang="zh-CN" sz="1200" b="1" kern="1200" dirty="0">
                <a:solidFill>
                  <a:schemeClr val="tx1"/>
                </a:solidFill>
                <a:effectLst/>
                <a:latin typeface="Arial" pitchFamily="34" charset="0"/>
                <a:ea typeface="宋体" pitchFamily="2" charset="-122"/>
                <a:cs typeface="+mn-cs"/>
              </a:rPr>
              <a:t>自底而上的研究路线</a:t>
            </a:r>
            <a:r>
              <a:rPr lang="zh-CN" altLang="zh-CN" sz="1200" kern="1200" dirty="0">
                <a:solidFill>
                  <a:schemeClr val="tx1"/>
                </a:solidFill>
                <a:effectLst/>
                <a:latin typeface="Arial" pitchFamily="34" charset="0"/>
                <a:ea typeface="宋体" pitchFamily="2" charset="-122"/>
                <a:cs typeface="+mn-cs"/>
              </a:rPr>
              <a:t>是指：首先从原始信道数据库中提取关键参数的统计特征，再通过参数提取结果分析大尺度、小尺度信道特性的空间相关性，进而建立信道模型。</a:t>
            </a:r>
          </a:p>
          <a:p>
            <a:r>
              <a:rPr lang="zh-CN" altLang="zh-CN" sz="1200" b="1" kern="1200" dirty="0">
                <a:solidFill>
                  <a:schemeClr val="tx1"/>
                </a:solidFill>
                <a:effectLst/>
                <a:latin typeface="Arial" pitchFamily="34" charset="0"/>
                <a:ea typeface="宋体" pitchFamily="2" charset="-122"/>
                <a:cs typeface="+mn-cs"/>
              </a:rPr>
              <a:t>自上而下的反馈路线</a:t>
            </a:r>
            <a:r>
              <a:rPr lang="zh-CN" altLang="zh-CN" sz="1200" kern="1200" dirty="0">
                <a:solidFill>
                  <a:schemeClr val="tx1"/>
                </a:solidFill>
                <a:effectLst/>
                <a:latin typeface="Arial" pitchFamily="34" charset="0"/>
                <a:ea typeface="宋体" pitchFamily="2" charset="-122"/>
                <a:cs typeface="+mn-cs"/>
              </a:rPr>
              <a:t>为：在研究的每一步中，都对之前的研究内容进行完善。从建模的验证角度出发，选取典型场景和实验配置，设计合适的测量路线并开展测量，同时指导典型信道参数特征的提取算法改进，以及大小尺度相关性的建模。通过对这两条技术路线的不断迭代，最终完成对课题内容的研究。</a:t>
            </a:r>
            <a:endParaRPr lang="zh-CN" dirty="0"/>
          </a:p>
          <a:p>
            <a:endParaRPr lang="zh-CN" altLang="en-US" dirty="0"/>
          </a:p>
        </p:txBody>
      </p:sp>
      <p:sp>
        <p:nvSpPr>
          <p:cNvPr id="66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D5993948-5ACA-41C9-9312-9CD1FAAC6923}" type="slidenum">
              <a:rPr lang="en-US" altLang="zh-CN" smtClean="0"/>
              <a:pPr eaLnBrk="1" hangingPunct="1"/>
              <a:t>13</a:t>
            </a:fld>
            <a:endParaRPr lang="en-US" altLang="zh-CN"/>
          </a:p>
        </p:txBody>
      </p:sp>
    </p:spTree>
    <p:extLst>
      <p:ext uri="{BB962C8B-B14F-4D97-AF65-F5344CB8AC3E}">
        <p14:creationId xmlns:p14="http://schemas.microsoft.com/office/powerpoint/2010/main" val="1836479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000000"/>
                </a:solidFill>
              </a:rPr>
              <a:t>注：测量信号无优劣之分，因为在最后都要去除掉测量信号的影响</a:t>
            </a:r>
            <a:endParaRPr lang="en-US" altLang="zh-CN" sz="1200" dirty="0">
              <a:solidFill>
                <a:srgbClr val="000000"/>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5A30B2A6-6F18-417E-A07F-565F7AA97CED}" type="slidenum">
              <a:rPr lang="zh-CN" altLang="en-US" smtClean="0"/>
              <a:pPr>
                <a:defRPr/>
              </a:pPr>
              <a:t>15</a:t>
            </a:fld>
            <a:endParaRPr lang="en-US" altLang="zh-CN"/>
          </a:p>
        </p:txBody>
      </p:sp>
    </p:spTree>
    <p:extLst>
      <p:ext uri="{BB962C8B-B14F-4D97-AF65-F5344CB8AC3E}">
        <p14:creationId xmlns:p14="http://schemas.microsoft.com/office/powerpoint/2010/main" val="3819916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EEDDE-0D2A-4985-AE9A-6343A9E48E76}" type="slidenum">
              <a:rPr lang="zh-CN" altLang="en-GB"/>
              <a:pPr/>
              <a:t>17</a:t>
            </a:fld>
            <a:endParaRPr lang="en-GB" altLang="zh-CN"/>
          </a:p>
        </p:txBody>
      </p:sp>
      <p:sp>
        <p:nvSpPr>
          <p:cNvPr id="1452034" name="Rectangle 2"/>
          <p:cNvSpPr>
            <a:spLocks noGrp="1" noRot="1" noChangeAspect="1" noChangeArrowheads="1" noTextEdit="1"/>
          </p:cNvSpPr>
          <p:nvPr>
            <p:ph type="sldImg"/>
          </p:nvPr>
        </p:nvSpPr>
        <p:spPr>
          <a:ln/>
        </p:spPr>
      </p:sp>
      <p:sp>
        <p:nvSpPr>
          <p:cNvPr id="1452035" name="Rectangle 3"/>
          <p:cNvSpPr>
            <a:spLocks noGrp="1" noChangeArrowheads="1"/>
          </p:cNvSpPr>
          <p:nvPr>
            <p:ph type="body" idx="1"/>
          </p:nvPr>
        </p:nvSpPr>
        <p:spPr/>
        <p:txBody>
          <a:bodyPr/>
          <a:lstStyle/>
          <a:p>
            <a:r>
              <a:rPr lang="zh-CN" altLang="en-US" dirty="0"/>
              <a:t>目前多天线测量平台的设计思路主要分为独立通道和开关切换两种方式，二者各有利弊，分别基于以上思想，我们搭建了两套</a:t>
            </a:r>
            <a:r>
              <a:rPr lang="en-US" altLang="zh-CN" dirty="0"/>
              <a:t>MIMO</a:t>
            </a:r>
            <a:r>
              <a:rPr lang="zh-CN" altLang="en-US" dirty="0"/>
              <a:t>测量系统</a:t>
            </a:r>
          </a:p>
          <a:p>
            <a:endParaRPr lang="zh-CN" altLang="en-US" dirty="0"/>
          </a:p>
          <a:p>
            <a:endParaRPr lang="zh-CN" altLang="en-US" dirty="0"/>
          </a:p>
        </p:txBody>
      </p:sp>
    </p:spTree>
    <p:extLst>
      <p:ext uri="{BB962C8B-B14F-4D97-AF65-F5344CB8AC3E}">
        <p14:creationId xmlns:p14="http://schemas.microsoft.com/office/powerpoint/2010/main" val="8312530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rgbClr val="FFFFFF"/>
        </a:solidFill>
        <a:effectLst/>
      </p:bgPr>
    </p:bg>
    <p:spTree>
      <p:nvGrpSpPr>
        <p:cNvPr id="1" name=""/>
        <p:cNvGrpSpPr/>
        <p:nvPr/>
      </p:nvGrpSpPr>
      <p:grpSpPr>
        <a:xfrm>
          <a:off x="0" y="0"/>
          <a:ext cx="0" cy="0"/>
          <a:chOff x="0" y="0"/>
          <a:chExt cx="0" cy="0"/>
        </a:xfrm>
      </p:grpSpPr>
      <p:pic>
        <p:nvPicPr>
          <p:cNvPr id="4" name="Picture 136" descr="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5" descr="3_2"/>
          <p:cNvPicPr>
            <a:picLocks noChangeAspect="1" noChangeArrowheads="1"/>
          </p:cNvPicPr>
          <p:nvPr/>
        </p:nvPicPr>
        <p:blipFill>
          <a:blip r:embed="rId3">
            <a:clrChange>
              <a:clrFrom>
                <a:srgbClr val="F4E3E3"/>
              </a:clrFrom>
              <a:clrTo>
                <a:srgbClr val="F4E3E3">
                  <a:alpha val="0"/>
                </a:srgbClr>
              </a:clrTo>
            </a:clrChange>
            <a:extLst>
              <a:ext uri="{28A0092B-C50C-407E-A947-70E740481C1C}">
                <a14:useLocalDpi xmlns:a14="http://schemas.microsoft.com/office/drawing/2010/main" val="0"/>
              </a:ext>
            </a:extLst>
          </a:blip>
          <a:srcRect l="-6107" t="-2" r="-3816"/>
          <a:stretch>
            <a:fillRect/>
          </a:stretch>
        </p:blipFill>
        <p:spPr bwMode="auto">
          <a:xfrm rot="4693902">
            <a:off x="5462588" y="785812"/>
            <a:ext cx="1371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bwMode="gray">
          <a:xfrm>
            <a:off x="457200" y="2438400"/>
            <a:ext cx="6629400" cy="685800"/>
          </a:xfrm>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3806097" algn="ctr" rotWithShape="0">
                    <a:srgbClr val="000000"/>
                  </a:outerShdw>
                </a:effectLst>
              </a14:hiddenEffects>
            </a:ext>
          </a:extLst>
        </p:spPr>
        <p:txBody>
          <a:bodyPr/>
          <a:lstStyle>
            <a:lvl1pPr>
              <a:defRPr sz="4400">
                <a:solidFill>
                  <a:srgbClr val="000000"/>
                </a:solidFill>
                <a:latin typeface="Arial" pitchFamily="34" charset="0"/>
              </a:defRPr>
            </a:lvl1pPr>
          </a:lstStyle>
          <a:p>
            <a:pPr lvl="0"/>
            <a:r>
              <a:rPr lang="zh-CN" altLang="en-US" noProof="0"/>
              <a:t>单击此处编辑母版标题样式</a:t>
            </a:r>
          </a:p>
        </p:txBody>
      </p:sp>
      <p:sp>
        <p:nvSpPr>
          <p:cNvPr id="3075" name="Rectangle 3"/>
          <p:cNvSpPr>
            <a:spLocks noGrp="1" noChangeArrowheads="1"/>
          </p:cNvSpPr>
          <p:nvPr>
            <p:ph type="subTitle" idx="1"/>
          </p:nvPr>
        </p:nvSpPr>
        <p:spPr>
          <a:xfrm>
            <a:off x="533400" y="3352800"/>
            <a:ext cx="4495800" cy="304800"/>
          </a:xfrm>
          <a:extLs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lvl1pPr marL="0" indent="0">
              <a:buFont typeface="Wingdings" pitchFamily="2" charset="2"/>
              <a:buNone/>
              <a:defRPr sz="1800" b="0">
                <a:solidFill>
                  <a:srgbClr val="000000"/>
                </a:solidFill>
              </a:defRPr>
            </a:lvl1pPr>
          </a:lstStyle>
          <a:p>
            <a:pPr lvl="0"/>
            <a:r>
              <a:rPr lang="zh-CN" altLang="en-US" noProof="0"/>
              <a:t>单击此处编辑母版副标题样式</a:t>
            </a:r>
          </a:p>
        </p:txBody>
      </p:sp>
      <p:sp>
        <p:nvSpPr>
          <p:cNvPr id="6" name="Rectangle 5"/>
          <p:cNvSpPr>
            <a:spLocks noGrp="1" noChangeArrowheads="1"/>
          </p:cNvSpPr>
          <p:nvPr>
            <p:ph type="ftr" sz="quarter" idx="10"/>
          </p:nvPr>
        </p:nvSpPr>
        <p:spPr bwMode="gray">
          <a:xfrm>
            <a:off x="76200" y="6477000"/>
            <a:ext cx="2895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700">
                <a:solidFill>
                  <a:srgbClr val="000000"/>
                </a:solidFill>
                <a:ea typeface="宋体" pitchFamily="2" charset="-122"/>
              </a:defRPr>
            </a:lvl1pPr>
          </a:lstStyle>
          <a:p>
            <a:pPr>
              <a:defRPr/>
            </a:pPr>
            <a:endParaRPr lang="zh-CN" altLang="en-US"/>
          </a:p>
        </p:txBody>
      </p:sp>
    </p:spTree>
    <p:extLst>
      <p:ext uri="{BB962C8B-B14F-4D97-AF65-F5344CB8AC3E}">
        <p14:creationId xmlns:p14="http://schemas.microsoft.com/office/powerpoint/2010/main" val="1032874467"/>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7298B14B-D4E2-46EF-ADB0-D40689FF4A5B}" type="slidenum">
              <a:rPr lang="zh-CN" altLang="en-US"/>
              <a:pPr>
                <a:defRPr/>
              </a:pPr>
              <a:t>‹#›</a:t>
            </a:fld>
            <a:endParaRPr lang="en-US" altLang="zh-CN"/>
          </a:p>
        </p:txBody>
      </p:sp>
    </p:spTree>
    <p:extLst>
      <p:ext uri="{BB962C8B-B14F-4D97-AF65-F5344CB8AC3E}">
        <p14:creationId xmlns:p14="http://schemas.microsoft.com/office/powerpoint/2010/main" val="8974538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228600"/>
            <a:ext cx="21336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228600"/>
            <a:ext cx="62484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935B6FEE-6324-43E8-AD38-D98F849FE96E}" type="slidenum">
              <a:rPr lang="zh-CN" altLang="en-US"/>
              <a:pPr>
                <a:defRPr/>
              </a:pPr>
              <a:t>‹#›</a:t>
            </a:fld>
            <a:endParaRPr lang="en-US" altLang="zh-CN"/>
          </a:p>
        </p:txBody>
      </p:sp>
    </p:spTree>
    <p:extLst>
      <p:ext uri="{BB962C8B-B14F-4D97-AF65-F5344CB8AC3E}">
        <p14:creationId xmlns:p14="http://schemas.microsoft.com/office/powerpoint/2010/main" val="38747402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8153400" cy="563563"/>
          </a:xfrm>
        </p:spPr>
        <p:txBody>
          <a:bodyPr/>
          <a:lstStyle/>
          <a:p>
            <a:r>
              <a:rPr lang="zh-CN" altLang="en-US"/>
              <a:t>单击此处编辑母版标题样式</a:t>
            </a:r>
          </a:p>
        </p:txBody>
      </p:sp>
      <p:sp>
        <p:nvSpPr>
          <p:cNvPr id="3" name="表格占位符 2"/>
          <p:cNvSpPr>
            <a:spLocks noGrp="1"/>
          </p:cNvSpPr>
          <p:nvPr>
            <p:ph type="tbl" idx="1"/>
          </p:nvPr>
        </p:nvSpPr>
        <p:spPr>
          <a:xfrm>
            <a:off x="304800" y="990600"/>
            <a:ext cx="8382000" cy="5257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9F0AB3CA-467E-4FEE-898A-DE8C2F04A985}" type="slidenum">
              <a:rPr lang="zh-CN" altLang="en-US"/>
              <a:pPr>
                <a:defRPr/>
              </a:pPr>
              <a:t>‹#›</a:t>
            </a:fld>
            <a:endParaRPr lang="en-US" altLang="zh-CN"/>
          </a:p>
        </p:txBody>
      </p:sp>
    </p:spTree>
    <p:extLst>
      <p:ext uri="{BB962C8B-B14F-4D97-AF65-F5344CB8AC3E}">
        <p14:creationId xmlns:p14="http://schemas.microsoft.com/office/powerpoint/2010/main" val="407737685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8153400" cy="563563"/>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990600"/>
            <a:ext cx="411480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0" y="990600"/>
            <a:ext cx="411480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5857D068-74EA-4000-97DA-B99F0F01AC28}" type="slidenum">
              <a:rPr lang="zh-CN" altLang="en-US"/>
              <a:pPr>
                <a:defRPr/>
              </a:pPr>
              <a:t>‹#›</a:t>
            </a:fld>
            <a:endParaRPr lang="en-US" altLang="zh-CN"/>
          </a:p>
        </p:txBody>
      </p:sp>
    </p:spTree>
    <p:extLst>
      <p:ext uri="{BB962C8B-B14F-4D97-AF65-F5344CB8AC3E}">
        <p14:creationId xmlns:p14="http://schemas.microsoft.com/office/powerpoint/2010/main" val="203245152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8153400" cy="563563"/>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990600"/>
            <a:ext cx="411480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572000" y="990600"/>
            <a:ext cx="4114800" cy="255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0" y="3695700"/>
            <a:ext cx="4114800" cy="255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1"/>
          </p:nvPr>
        </p:nvSpPr>
        <p:spPr>
          <a:ln/>
        </p:spPr>
        <p:txBody>
          <a:bodyPr/>
          <a:lstStyle>
            <a:lvl1pPr>
              <a:defRPr/>
            </a:lvl1pPr>
          </a:lstStyle>
          <a:p>
            <a:pPr>
              <a:defRPr/>
            </a:pPr>
            <a:fld id="{FC4E12F5-4C85-42CD-A50D-9EE33B25AC77}" type="slidenum">
              <a:rPr lang="zh-CN" altLang="en-US"/>
              <a:pPr>
                <a:defRPr/>
              </a:pPr>
              <a:t>‹#›</a:t>
            </a:fld>
            <a:endParaRPr lang="en-US" altLang="zh-CN"/>
          </a:p>
        </p:txBody>
      </p:sp>
    </p:spTree>
    <p:extLst>
      <p:ext uri="{BB962C8B-B14F-4D97-AF65-F5344CB8AC3E}">
        <p14:creationId xmlns:p14="http://schemas.microsoft.com/office/powerpoint/2010/main" val="215303719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xfrm>
            <a:off x="7010400" y="6381328"/>
            <a:ext cx="2133600" cy="244475"/>
          </a:xfrm>
          <a:ln/>
        </p:spPr>
        <p:txBody>
          <a:bodyPr/>
          <a:lstStyle>
            <a:lvl1pPr algn="r">
              <a:defRPr/>
            </a:lvl1pPr>
          </a:lstStyle>
          <a:p>
            <a:pPr>
              <a:defRPr/>
            </a:pPr>
            <a:fld id="{6031EF14-3A35-44F4-A506-F525C6624BEF}" type="slidenum">
              <a:rPr lang="zh-CN" altLang="en-US" smtClean="0"/>
              <a:pPr>
                <a:defRPr/>
              </a:pPr>
              <a:t>‹#›</a:t>
            </a:fld>
            <a:endParaRPr lang="en-US" altLang="zh-CN"/>
          </a:p>
        </p:txBody>
      </p:sp>
    </p:spTree>
    <p:extLst>
      <p:ext uri="{BB962C8B-B14F-4D97-AF65-F5344CB8AC3E}">
        <p14:creationId xmlns:p14="http://schemas.microsoft.com/office/powerpoint/2010/main" val="32854002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34C21A10-F524-4180-A102-28995E0AA949}" type="slidenum">
              <a:rPr lang="zh-CN" altLang="en-US"/>
              <a:pPr>
                <a:defRPr/>
              </a:pPr>
              <a:t>‹#›</a:t>
            </a:fld>
            <a:endParaRPr lang="en-US" altLang="zh-CN"/>
          </a:p>
        </p:txBody>
      </p:sp>
    </p:spTree>
    <p:extLst>
      <p:ext uri="{BB962C8B-B14F-4D97-AF65-F5344CB8AC3E}">
        <p14:creationId xmlns:p14="http://schemas.microsoft.com/office/powerpoint/2010/main" val="150225976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990600"/>
            <a:ext cx="411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0" y="990600"/>
            <a:ext cx="411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38D975E4-653C-4D4E-9750-0C30C8CA72C2}" type="slidenum">
              <a:rPr lang="zh-CN" altLang="en-US"/>
              <a:pPr>
                <a:defRPr/>
              </a:pPr>
              <a:t>‹#›</a:t>
            </a:fld>
            <a:endParaRPr lang="en-US" altLang="zh-CN"/>
          </a:p>
        </p:txBody>
      </p:sp>
    </p:spTree>
    <p:extLst>
      <p:ext uri="{BB962C8B-B14F-4D97-AF65-F5344CB8AC3E}">
        <p14:creationId xmlns:p14="http://schemas.microsoft.com/office/powerpoint/2010/main" val="253124286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6"/>
          <p:cNvSpPr>
            <a:spLocks noGrp="1" noChangeArrowheads="1"/>
          </p:cNvSpPr>
          <p:nvPr>
            <p:ph type="sldNum" sz="quarter" idx="11"/>
          </p:nvPr>
        </p:nvSpPr>
        <p:spPr>
          <a:ln/>
        </p:spPr>
        <p:txBody>
          <a:bodyPr/>
          <a:lstStyle>
            <a:lvl1pPr>
              <a:defRPr/>
            </a:lvl1pPr>
          </a:lstStyle>
          <a:p>
            <a:pPr>
              <a:defRPr/>
            </a:pPr>
            <a:fld id="{3340D134-9F85-49AE-B857-7BECEA940F0C}" type="slidenum">
              <a:rPr lang="zh-CN" altLang="en-US"/>
              <a:pPr>
                <a:defRPr/>
              </a:pPr>
              <a:t>‹#›</a:t>
            </a:fld>
            <a:endParaRPr lang="en-US" altLang="zh-CN"/>
          </a:p>
        </p:txBody>
      </p:sp>
    </p:spTree>
    <p:extLst>
      <p:ext uri="{BB962C8B-B14F-4D97-AF65-F5344CB8AC3E}">
        <p14:creationId xmlns:p14="http://schemas.microsoft.com/office/powerpoint/2010/main" val="356569757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1"/>
          </p:nvPr>
        </p:nvSpPr>
        <p:spPr>
          <a:ln/>
        </p:spPr>
        <p:txBody>
          <a:bodyPr/>
          <a:lstStyle>
            <a:lvl1pPr>
              <a:defRPr/>
            </a:lvl1pPr>
          </a:lstStyle>
          <a:p>
            <a:pPr>
              <a:defRPr/>
            </a:pPr>
            <a:fld id="{ED4F86E7-5B99-43C5-94CC-B8CEECC2A83C}" type="slidenum">
              <a:rPr lang="zh-CN" altLang="en-US"/>
              <a:pPr>
                <a:defRPr/>
              </a:pPr>
              <a:t>‹#›</a:t>
            </a:fld>
            <a:endParaRPr lang="en-US" altLang="zh-CN"/>
          </a:p>
        </p:txBody>
      </p:sp>
    </p:spTree>
    <p:extLst>
      <p:ext uri="{BB962C8B-B14F-4D97-AF65-F5344CB8AC3E}">
        <p14:creationId xmlns:p14="http://schemas.microsoft.com/office/powerpoint/2010/main" val="163359965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6"/>
          <p:cNvSpPr>
            <a:spLocks noGrp="1" noChangeArrowheads="1"/>
          </p:cNvSpPr>
          <p:nvPr>
            <p:ph type="sldNum" sz="quarter" idx="11"/>
          </p:nvPr>
        </p:nvSpPr>
        <p:spPr>
          <a:ln/>
        </p:spPr>
        <p:txBody>
          <a:bodyPr/>
          <a:lstStyle>
            <a:lvl1pPr>
              <a:defRPr/>
            </a:lvl1pPr>
          </a:lstStyle>
          <a:p>
            <a:pPr>
              <a:defRPr/>
            </a:pPr>
            <a:fld id="{FF06898A-5852-42A5-85EA-66187217C7E4}" type="slidenum">
              <a:rPr lang="zh-CN" altLang="en-US"/>
              <a:pPr>
                <a:defRPr/>
              </a:pPr>
              <a:t>‹#›</a:t>
            </a:fld>
            <a:endParaRPr lang="en-US" altLang="zh-CN"/>
          </a:p>
        </p:txBody>
      </p:sp>
    </p:spTree>
    <p:extLst>
      <p:ext uri="{BB962C8B-B14F-4D97-AF65-F5344CB8AC3E}">
        <p14:creationId xmlns:p14="http://schemas.microsoft.com/office/powerpoint/2010/main" val="170154960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6D22458E-E47C-4513-956A-C44D227FF204}" type="slidenum">
              <a:rPr lang="zh-CN" altLang="en-US"/>
              <a:pPr>
                <a:defRPr/>
              </a:pPr>
              <a:t>‹#›</a:t>
            </a:fld>
            <a:endParaRPr lang="en-US" altLang="zh-CN"/>
          </a:p>
        </p:txBody>
      </p:sp>
    </p:spTree>
    <p:extLst>
      <p:ext uri="{BB962C8B-B14F-4D97-AF65-F5344CB8AC3E}">
        <p14:creationId xmlns:p14="http://schemas.microsoft.com/office/powerpoint/2010/main" val="228615219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EE8F9F39-19E7-419F-B56C-20813B638043}" type="slidenum">
              <a:rPr lang="zh-CN" altLang="en-US"/>
              <a:pPr>
                <a:defRPr/>
              </a:pPr>
              <a:t>‹#›</a:t>
            </a:fld>
            <a:endParaRPr lang="en-US" altLang="zh-CN"/>
          </a:p>
        </p:txBody>
      </p:sp>
    </p:spTree>
    <p:extLst>
      <p:ext uri="{BB962C8B-B14F-4D97-AF65-F5344CB8AC3E}">
        <p14:creationId xmlns:p14="http://schemas.microsoft.com/office/powerpoint/2010/main" val="254805870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175" name="Rectangle 151"/>
          <p:cNvSpPr>
            <a:spLocks noChangeArrowheads="1"/>
          </p:cNvSpPr>
          <p:nvPr/>
        </p:nvSpPr>
        <p:spPr bwMode="ltGray">
          <a:xfrm>
            <a:off x="0" y="0"/>
            <a:ext cx="9144000" cy="1752600"/>
          </a:xfrm>
          <a:prstGeom prst="rect">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1028" name="Rectangle 4"/>
          <p:cNvSpPr>
            <a:spLocks noGrp="1" noChangeArrowheads="1"/>
          </p:cNvSpPr>
          <p:nvPr>
            <p:ph type="dt" sz="half" idx="2"/>
          </p:nvPr>
        </p:nvSpPr>
        <p:spPr bwMode="gray">
          <a:xfrm>
            <a:off x="33528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chemeClr val="tx2"/>
                </a:solidFill>
                <a:latin typeface="+mn-lt"/>
                <a:ea typeface="宋体" pitchFamily="2" charset="-122"/>
              </a:defRPr>
            </a:lvl1pPr>
          </a:lstStyle>
          <a:p>
            <a:pPr>
              <a:defRPr/>
            </a:pPr>
            <a:endParaRPr lang="zh-CN" altLang="en-US"/>
          </a:p>
        </p:txBody>
      </p:sp>
      <p:sp>
        <p:nvSpPr>
          <p:cNvPr id="2" name="Rectangle 2"/>
          <p:cNvSpPr>
            <a:spLocks noGrp="1" noChangeArrowheads="1"/>
          </p:cNvSpPr>
          <p:nvPr>
            <p:ph type="title"/>
          </p:nvPr>
        </p:nvSpPr>
        <p:spPr bwMode="invGray">
          <a:xfrm>
            <a:off x="685800" y="228600"/>
            <a:ext cx="8153400" cy="563563"/>
          </a:xfrm>
          <a:prstGeom prst="rect">
            <a:avLst/>
          </a:prstGeom>
          <a:noFill/>
          <a:ln>
            <a:noFill/>
          </a:ln>
          <a:effectLst>
            <a:outerShdw dist="28398" dir="1593903" algn="ctr" rotWithShape="0">
              <a:srgbClr val="0000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3"/>
          <p:cNvSpPr>
            <a:spLocks noGrp="1" noChangeArrowheads="1"/>
          </p:cNvSpPr>
          <p:nvPr>
            <p:ph type="body" idx="1"/>
          </p:nvPr>
        </p:nvSpPr>
        <p:spPr bwMode="gray">
          <a:xfrm>
            <a:off x="304800" y="990600"/>
            <a:ext cx="8382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6"/>
          <p:cNvSpPr>
            <a:spLocks noGrp="1" noChangeArrowheads="1"/>
          </p:cNvSpPr>
          <p:nvPr>
            <p:ph type="sldNum" sz="quarter" idx="4"/>
          </p:nvPr>
        </p:nvSpPr>
        <p:spPr bwMode="gray">
          <a:xfrm>
            <a:off x="1524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000">
                <a:solidFill>
                  <a:schemeClr val="tx2"/>
                </a:solidFill>
                <a:latin typeface="+mn-lt"/>
                <a:ea typeface="宋体" pitchFamily="2" charset="-122"/>
              </a:defRPr>
            </a:lvl1pPr>
          </a:lstStyle>
          <a:p>
            <a:pPr>
              <a:defRPr/>
            </a:pPr>
            <a:fld id="{302F4A92-19BA-455F-B33A-82C31A5A126A}" type="slidenum">
              <a:rPr lang="zh-CN" altLang="en-US"/>
              <a:pPr>
                <a:defRPr/>
              </a:pPr>
              <a:t>‹#›</a:t>
            </a:fld>
            <a:endParaRPr lang="en-US" altLang="zh-CN"/>
          </a:p>
        </p:txBody>
      </p:sp>
      <p:sp>
        <p:nvSpPr>
          <p:cNvPr id="1031" name="Line 135"/>
          <p:cNvSpPr>
            <a:spLocks noChangeShapeType="1"/>
          </p:cNvSpPr>
          <p:nvPr/>
        </p:nvSpPr>
        <p:spPr bwMode="white">
          <a:xfrm>
            <a:off x="9525" y="5967413"/>
            <a:ext cx="6413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Oval 152"/>
          <p:cNvSpPr>
            <a:spLocks noChangeArrowheads="1"/>
          </p:cNvSpPr>
          <p:nvPr/>
        </p:nvSpPr>
        <p:spPr bwMode="gray">
          <a:xfrm flipH="1">
            <a:off x="196850" y="304800"/>
            <a:ext cx="134938" cy="134938"/>
          </a:xfrm>
          <a:prstGeom prst="ellipse">
            <a:avLst/>
          </a:prstGeom>
          <a:solidFill>
            <a:srgbClr val="ACACAC"/>
          </a:solidFill>
          <a:ln w="1905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033" name="Oval 153"/>
          <p:cNvSpPr>
            <a:spLocks noChangeArrowheads="1"/>
          </p:cNvSpPr>
          <p:nvPr/>
        </p:nvSpPr>
        <p:spPr bwMode="gray">
          <a:xfrm flipH="1">
            <a:off x="442913" y="304800"/>
            <a:ext cx="134937" cy="134938"/>
          </a:xfrm>
          <a:prstGeom prst="ellipse">
            <a:avLst/>
          </a:prstGeom>
          <a:solidFill>
            <a:schemeClr val="accent2"/>
          </a:solidFill>
          <a:ln w="1905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034" name="Oval 154"/>
          <p:cNvSpPr>
            <a:spLocks noChangeArrowheads="1"/>
          </p:cNvSpPr>
          <p:nvPr/>
        </p:nvSpPr>
        <p:spPr bwMode="gray">
          <a:xfrm flipH="1">
            <a:off x="198438" y="528638"/>
            <a:ext cx="134937" cy="134937"/>
          </a:xfrm>
          <a:prstGeom prst="ellipse">
            <a:avLst/>
          </a:prstGeom>
          <a:solidFill>
            <a:schemeClr val="folHlink"/>
          </a:solidFill>
          <a:ln w="1905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035" name="Oval 155"/>
          <p:cNvSpPr>
            <a:spLocks noChangeArrowheads="1"/>
          </p:cNvSpPr>
          <p:nvPr/>
        </p:nvSpPr>
        <p:spPr bwMode="gray">
          <a:xfrm flipH="1">
            <a:off x="446088" y="528638"/>
            <a:ext cx="134937" cy="134937"/>
          </a:xfrm>
          <a:prstGeom prst="ellipse">
            <a:avLst/>
          </a:prstGeom>
          <a:solidFill>
            <a:schemeClr val="hlink"/>
          </a:solidFill>
          <a:ln w="1905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pic>
        <p:nvPicPr>
          <p:cNvPr id="1036" name="Picture 157" descr="3_2"/>
          <p:cNvPicPr>
            <a:picLocks noChangeAspect="1" noChangeArrowheads="1"/>
          </p:cNvPicPr>
          <p:nvPr/>
        </p:nvPicPr>
        <p:blipFill>
          <a:blip r:embed="rId16">
            <a:clrChange>
              <a:clrFrom>
                <a:srgbClr val="F4E3E3"/>
              </a:clrFrom>
              <a:clrTo>
                <a:srgbClr val="F4E3E3">
                  <a:alpha val="0"/>
                </a:srgbClr>
              </a:clrTo>
            </a:clrChange>
            <a:extLst>
              <a:ext uri="{28A0092B-C50C-407E-A947-70E740481C1C}">
                <a14:useLocalDpi xmlns:a14="http://schemas.microsoft.com/office/drawing/2010/main" val="0"/>
              </a:ext>
            </a:extLst>
          </a:blip>
          <a:srcRect l="-6107" t="-2" r="-3816"/>
          <a:stretch>
            <a:fillRect/>
          </a:stretch>
        </p:blipFill>
        <p:spPr bwMode="auto">
          <a:xfrm rot="-5818048">
            <a:off x="7783512" y="166688"/>
            <a:ext cx="84137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7"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transition/>
  <p:hf hdr="0" ftr="0" dt="0"/>
  <p:txStyles>
    <p:titleStyle>
      <a:lvl1pPr algn="l" rtl="0" eaLnBrk="0" fontAlgn="base" hangingPunct="0">
        <a:spcBef>
          <a:spcPct val="0"/>
        </a:spcBef>
        <a:spcAft>
          <a:spcPct val="0"/>
        </a:spcAft>
        <a:defRPr sz="4000" b="1">
          <a:solidFill>
            <a:srgbClr val="FFFFFF"/>
          </a:solidFill>
          <a:latin typeface="+mj-lt"/>
          <a:ea typeface="+mj-ea"/>
          <a:cs typeface="+mj-cs"/>
        </a:defRPr>
      </a:lvl1pPr>
      <a:lvl2pPr algn="l" rtl="0" eaLnBrk="0" fontAlgn="base" hangingPunct="0">
        <a:spcBef>
          <a:spcPct val="0"/>
        </a:spcBef>
        <a:spcAft>
          <a:spcPct val="0"/>
        </a:spcAft>
        <a:defRPr sz="4000" b="1">
          <a:solidFill>
            <a:srgbClr val="FFFFFF"/>
          </a:solidFill>
          <a:latin typeface="Verdana" pitchFamily="34" charset="0"/>
        </a:defRPr>
      </a:lvl2pPr>
      <a:lvl3pPr algn="l" rtl="0" eaLnBrk="0" fontAlgn="base" hangingPunct="0">
        <a:spcBef>
          <a:spcPct val="0"/>
        </a:spcBef>
        <a:spcAft>
          <a:spcPct val="0"/>
        </a:spcAft>
        <a:defRPr sz="4000" b="1">
          <a:solidFill>
            <a:srgbClr val="FFFFFF"/>
          </a:solidFill>
          <a:latin typeface="Verdana" pitchFamily="34" charset="0"/>
        </a:defRPr>
      </a:lvl3pPr>
      <a:lvl4pPr algn="l" rtl="0" eaLnBrk="0" fontAlgn="base" hangingPunct="0">
        <a:spcBef>
          <a:spcPct val="0"/>
        </a:spcBef>
        <a:spcAft>
          <a:spcPct val="0"/>
        </a:spcAft>
        <a:defRPr sz="4000" b="1">
          <a:solidFill>
            <a:srgbClr val="FFFFFF"/>
          </a:solidFill>
          <a:latin typeface="Verdana" pitchFamily="34" charset="0"/>
        </a:defRPr>
      </a:lvl4pPr>
      <a:lvl5pPr algn="l" rtl="0" eaLnBrk="0" fontAlgn="base" hangingPunct="0">
        <a:spcBef>
          <a:spcPct val="0"/>
        </a:spcBef>
        <a:spcAft>
          <a:spcPct val="0"/>
        </a:spcAft>
        <a:defRPr sz="4000" b="1">
          <a:solidFill>
            <a:srgbClr val="FFFFFF"/>
          </a:solidFill>
          <a:latin typeface="Verdana" pitchFamily="34" charset="0"/>
        </a:defRPr>
      </a:lvl5pPr>
      <a:lvl6pPr marL="457200" algn="l" rtl="0" fontAlgn="base">
        <a:spcBef>
          <a:spcPct val="0"/>
        </a:spcBef>
        <a:spcAft>
          <a:spcPct val="0"/>
        </a:spcAft>
        <a:defRPr sz="4000" b="1">
          <a:solidFill>
            <a:srgbClr val="FFFFFF"/>
          </a:solidFill>
          <a:latin typeface="Verdana" pitchFamily="34" charset="0"/>
        </a:defRPr>
      </a:lvl6pPr>
      <a:lvl7pPr marL="914400" algn="l" rtl="0" fontAlgn="base">
        <a:spcBef>
          <a:spcPct val="0"/>
        </a:spcBef>
        <a:spcAft>
          <a:spcPct val="0"/>
        </a:spcAft>
        <a:defRPr sz="4000" b="1">
          <a:solidFill>
            <a:srgbClr val="FFFFFF"/>
          </a:solidFill>
          <a:latin typeface="Verdana" pitchFamily="34" charset="0"/>
        </a:defRPr>
      </a:lvl7pPr>
      <a:lvl8pPr marL="1371600" algn="l" rtl="0" fontAlgn="base">
        <a:spcBef>
          <a:spcPct val="0"/>
        </a:spcBef>
        <a:spcAft>
          <a:spcPct val="0"/>
        </a:spcAft>
        <a:defRPr sz="4000" b="1">
          <a:solidFill>
            <a:srgbClr val="FFFFFF"/>
          </a:solidFill>
          <a:latin typeface="Verdana" pitchFamily="34" charset="0"/>
        </a:defRPr>
      </a:lvl8pPr>
      <a:lvl9pPr marL="1828800" algn="l" rtl="0" fontAlgn="base">
        <a:spcBef>
          <a:spcPct val="0"/>
        </a:spcBef>
        <a:spcAft>
          <a:spcPct val="0"/>
        </a:spcAft>
        <a:defRPr sz="4000" b="1">
          <a:solidFill>
            <a:srgbClr val="FFFFFF"/>
          </a:solidFill>
          <a:latin typeface="Verdana" pitchFamily="34" charset="0"/>
        </a:defRPr>
      </a:lvl9pPr>
    </p:titleStyle>
    <p:body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2"/>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2"/>
          </a:solidFill>
          <a:latin typeface="Arial" pitchFamily="34" charset="0"/>
        </a:defRPr>
      </a:lvl2pPr>
      <a:lvl3pPr marL="1143000" indent="-228600" algn="l" rtl="0" eaLnBrk="0" fontAlgn="base" hangingPunct="0">
        <a:spcBef>
          <a:spcPct val="20000"/>
        </a:spcBef>
        <a:spcAft>
          <a:spcPct val="0"/>
        </a:spcAft>
        <a:buClr>
          <a:schemeClr val="hlink"/>
        </a:buClr>
        <a:buChar char="•"/>
        <a:defRPr sz="2400">
          <a:solidFill>
            <a:schemeClr val="tx2"/>
          </a:solidFill>
          <a:latin typeface="Arial" pitchFamily="34" charset="0"/>
        </a:defRPr>
      </a:lvl3pPr>
      <a:lvl4pPr marL="1600200" indent="-228600" algn="l" rtl="0" eaLnBrk="0" fontAlgn="base" hangingPunct="0">
        <a:spcBef>
          <a:spcPct val="20000"/>
        </a:spcBef>
        <a:spcAft>
          <a:spcPct val="0"/>
        </a:spcAft>
        <a:buChar char="–"/>
        <a:defRPr sz="2000">
          <a:solidFill>
            <a:schemeClr val="tx2"/>
          </a:solidFill>
          <a:latin typeface="Arial" pitchFamily="34" charset="0"/>
        </a:defRPr>
      </a:lvl4pPr>
      <a:lvl5pPr marL="2057400" indent="-228600" algn="l" rtl="0" eaLnBrk="0" fontAlgn="base" hangingPunct="0">
        <a:spcBef>
          <a:spcPct val="20000"/>
        </a:spcBef>
        <a:spcAft>
          <a:spcPct val="0"/>
        </a:spcAft>
        <a:buChar char="»"/>
        <a:defRPr sz="2000">
          <a:solidFill>
            <a:schemeClr val="tx2"/>
          </a:solidFill>
          <a:latin typeface="Arial" pitchFamily="34" charset="0"/>
        </a:defRPr>
      </a:lvl5pPr>
      <a:lvl6pPr marL="2514600" indent="-228600" algn="l" rtl="0" fontAlgn="base">
        <a:spcBef>
          <a:spcPct val="20000"/>
        </a:spcBef>
        <a:spcAft>
          <a:spcPct val="0"/>
        </a:spcAft>
        <a:buChar char="»"/>
        <a:defRPr sz="2000">
          <a:solidFill>
            <a:schemeClr val="tx2"/>
          </a:solidFill>
          <a:latin typeface="Arial" pitchFamily="34" charset="0"/>
        </a:defRPr>
      </a:lvl6pPr>
      <a:lvl7pPr marL="2971800" indent="-228600" algn="l" rtl="0" fontAlgn="base">
        <a:spcBef>
          <a:spcPct val="20000"/>
        </a:spcBef>
        <a:spcAft>
          <a:spcPct val="0"/>
        </a:spcAft>
        <a:buChar char="»"/>
        <a:defRPr sz="2000">
          <a:solidFill>
            <a:schemeClr val="tx2"/>
          </a:solidFill>
          <a:latin typeface="Arial" pitchFamily="34" charset="0"/>
        </a:defRPr>
      </a:lvl7pPr>
      <a:lvl8pPr marL="3429000" indent="-228600" algn="l" rtl="0" fontAlgn="base">
        <a:spcBef>
          <a:spcPct val="20000"/>
        </a:spcBef>
        <a:spcAft>
          <a:spcPct val="0"/>
        </a:spcAft>
        <a:buChar char="»"/>
        <a:defRPr sz="2000">
          <a:solidFill>
            <a:schemeClr val="tx2"/>
          </a:solidFill>
          <a:latin typeface="Arial" pitchFamily="34" charset="0"/>
        </a:defRPr>
      </a:lvl8pPr>
      <a:lvl9pPr marL="3886200" indent="-228600" algn="l" rtl="0" fontAlgn="base">
        <a:spcBef>
          <a:spcPct val="20000"/>
        </a:spcBef>
        <a:spcAft>
          <a:spcPct val="0"/>
        </a:spcAft>
        <a:buChar char="»"/>
        <a:defRPr sz="2000">
          <a:solidFill>
            <a:schemeClr val="tx2"/>
          </a:solidFill>
          <a:latin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8.emf"/><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2.wmf"/><Relationship Id="rId5" Type="http://schemas.openxmlformats.org/officeDocument/2006/relationships/oleObject" Target="../embeddings/oleObject4.bin"/><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26.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tags" Target="../tags/tag3.xml"/><Relationship Id="rId1" Type="http://schemas.openxmlformats.org/officeDocument/2006/relationships/vmlDrawing" Target="../drawings/vmlDrawing6.vml"/><Relationship Id="rId6" Type="http://schemas.openxmlformats.org/officeDocument/2006/relationships/image" Target="../media/image27.wmf"/><Relationship Id="rId5" Type="http://schemas.openxmlformats.org/officeDocument/2006/relationships/oleObject" Target="../embeddings/oleObject6.bin"/><Relationship Id="rId4"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9.wmf"/></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notesSlide" Target="../notesSlides/notesSlide24.xml"/><Relationship Id="rId7" Type="http://schemas.openxmlformats.org/officeDocument/2006/relationships/oleObject" Target="../embeddings/oleObject10.bin"/><Relationship Id="rId12"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0.png"/><Relationship Id="rId11" Type="http://schemas.openxmlformats.org/officeDocument/2006/relationships/oleObject" Target="../embeddings/oleObject12.bin"/><Relationship Id="rId5" Type="http://schemas.openxmlformats.org/officeDocument/2006/relationships/image" Target="../media/image49.png"/><Relationship Id="rId10" Type="http://schemas.openxmlformats.org/officeDocument/2006/relationships/image" Target="../media/image46.wmf"/><Relationship Id="rId4" Type="http://schemas.openxmlformats.org/officeDocument/2006/relationships/image" Target="../media/image48.png"/><Relationship Id="rId9"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1.emf"/><Relationship Id="rId4" Type="http://schemas.openxmlformats.org/officeDocument/2006/relationships/oleObject" Target="../embeddings/oleObject13.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52.wmf"/></Relationships>
</file>

<file path=ppt/slides/_rels/slide4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vmlDrawing" Target="../drawings/vmlDrawing13.vml"/><Relationship Id="rId5" Type="http://schemas.openxmlformats.org/officeDocument/2006/relationships/image" Target="../media/image56.wmf"/><Relationship Id="rId4" Type="http://schemas.openxmlformats.org/officeDocument/2006/relationships/oleObject" Target="../embeddings/oleObject15.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vmlDrawing" Target="../drawings/vmlDrawing14.vml"/><Relationship Id="rId5" Type="http://schemas.openxmlformats.org/officeDocument/2006/relationships/image" Target="../media/image57.wmf"/><Relationship Id="rId4" Type="http://schemas.openxmlformats.org/officeDocument/2006/relationships/oleObject" Target="../embeddings/oleObject16.bin"/></Relationships>
</file>

<file path=ppt/slides/_rels/slide5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35.xml"/><Relationship Id="rId7" Type="http://schemas.openxmlformats.org/officeDocument/2006/relationships/image" Target="../media/image59.emf"/><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oleObject" Target="../embeddings/oleObject18.bin"/><Relationship Id="rId5" Type="http://schemas.openxmlformats.org/officeDocument/2006/relationships/image" Target="../media/image58.emf"/><Relationship Id="rId4" Type="http://schemas.openxmlformats.org/officeDocument/2006/relationships/oleObject" Target="../embeddings/oleObject17.bin"/><Relationship Id="rId9" Type="http://schemas.openxmlformats.org/officeDocument/2006/relationships/image" Target="../media/image60.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61.emf"/><Relationship Id="rId4" Type="http://schemas.openxmlformats.org/officeDocument/2006/relationships/oleObject" Target="../embeddings/oleObject20.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6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63.emf"/></Relationships>
</file>

<file path=ppt/slides/_rels/slide61.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65.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26.bin"/></Relationships>
</file>

<file path=ppt/slides/_rels/slide62.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70.wmf"/><Relationship Id="rId5" Type="http://schemas.openxmlformats.org/officeDocument/2006/relationships/oleObject" Target="../embeddings/oleObject29.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31.bin"/></Relationships>
</file>

<file path=ppt/slides/_rels/slide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4.emf"/><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oleObject" Target="../embeddings/oleObject33.bin"/><Relationship Id="rId5" Type="http://schemas.openxmlformats.org/officeDocument/2006/relationships/image" Target="../media/image73.wmf"/><Relationship Id="rId4" Type="http://schemas.openxmlformats.org/officeDocument/2006/relationships/oleObject" Target="../embeddings/oleObject32.bin"/></Relationships>
</file>

<file path=ppt/slides/_rels/slide65.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slideLayout" Target="../slideLayouts/slideLayout14.xml"/><Relationship Id="rId7" Type="http://schemas.openxmlformats.org/officeDocument/2006/relationships/oleObject" Target="../embeddings/oleObject35.bin"/><Relationship Id="rId2" Type="http://schemas.openxmlformats.org/officeDocument/2006/relationships/tags" Target="../tags/tag5.xml"/><Relationship Id="rId1" Type="http://schemas.openxmlformats.org/officeDocument/2006/relationships/vmlDrawing" Target="../drawings/vmlDrawing22.vml"/><Relationship Id="rId6" Type="http://schemas.openxmlformats.org/officeDocument/2006/relationships/image" Target="../media/image75.emf"/><Relationship Id="rId5" Type="http://schemas.openxmlformats.org/officeDocument/2006/relationships/oleObject" Target="../embeddings/oleObject34.bin"/><Relationship Id="rId4" Type="http://schemas.openxmlformats.org/officeDocument/2006/relationships/notesSlide" Target="../notesSlides/notesSlide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3"/>
          <p:cNvSpPr>
            <a:spLocks noGrp="1"/>
          </p:cNvSpPr>
          <p:nvPr>
            <p:ph type="sldNum" sz="quarter" idx="11"/>
          </p:nvPr>
        </p:nvSpPr>
        <p:spPr>
          <a:noFill/>
        </p:spPr>
        <p:txBody>
          <a:bodyPr/>
          <a:lstStyle/>
          <a:p>
            <a:fld id="{B8FCFA83-8F62-4A93-A7EF-DED7B281ECF1}" type="slidenum">
              <a:rPr lang="zh-CN" altLang="en-GB" smtClean="0"/>
              <a:pPr/>
              <a:t>1</a:t>
            </a:fld>
            <a:endParaRPr lang="en-GB" altLang="zh-CN"/>
          </a:p>
        </p:txBody>
      </p:sp>
      <p:sp>
        <p:nvSpPr>
          <p:cNvPr id="1051650" name="Text Box 2"/>
          <p:cNvSpPr txBox="1">
            <a:spLocks noChangeArrowheads="1"/>
          </p:cNvSpPr>
          <p:nvPr/>
        </p:nvSpPr>
        <p:spPr bwMode="auto">
          <a:xfrm>
            <a:off x="457200" y="344488"/>
            <a:ext cx="6007100" cy="461962"/>
          </a:xfrm>
          <a:prstGeom prst="rect">
            <a:avLst/>
          </a:prstGeom>
          <a:noFill/>
          <a:ln>
            <a:noFill/>
          </a:ln>
          <a:effectLst/>
          <a:extLst/>
        </p:spPr>
        <p:txBody>
          <a:bodyPr>
            <a:spAutoFit/>
          </a:bodyPr>
          <a:lstStyle/>
          <a:p>
            <a:pPr>
              <a:spcBef>
                <a:spcPct val="50000"/>
              </a:spcBef>
              <a:defRPr/>
            </a:pPr>
            <a:r>
              <a:rPr kumimoji="1" lang="en-US" altLang="zh-CN" sz="2400" dirty="0">
                <a:solidFill>
                  <a:srgbClr val="000066"/>
                </a:solidFill>
                <a:effectLst>
                  <a:outerShdw blurRad="38100" dist="38100" dir="2700000" algn="tl">
                    <a:srgbClr val="C0C0C0"/>
                  </a:outerShdw>
                </a:effectLst>
                <a:latin typeface="Times New Roman" pitchFamily="18" charset="0"/>
                <a:ea typeface="黑体" pitchFamily="2" charset="-122"/>
              </a:rPr>
              <a:t>2020</a:t>
            </a:r>
            <a:r>
              <a:rPr kumimoji="1" lang="zh-CN" altLang="en-US" sz="2400" dirty="0">
                <a:solidFill>
                  <a:srgbClr val="000066"/>
                </a:solidFill>
                <a:effectLst>
                  <a:outerShdw blurRad="38100" dist="38100" dir="2700000" algn="tl">
                    <a:srgbClr val="C0C0C0"/>
                  </a:outerShdw>
                </a:effectLst>
                <a:latin typeface="Times New Roman" pitchFamily="18" charset="0"/>
                <a:ea typeface="黑体" pitchFamily="2" charset="-122"/>
              </a:rPr>
              <a:t>级电子与通信工程专业硕士</a:t>
            </a:r>
            <a:endParaRPr kumimoji="1" lang="en-US" altLang="zh-CN" sz="2400" dirty="0">
              <a:solidFill>
                <a:srgbClr val="000066"/>
              </a:solidFill>
              <a:effectLst>
                <a:outerShdw blurRad="38100" dist="38100" dir="2700000" algn="tl">
                  <a:srgbClr val="C0C0C0"/>
                </a:outerShdw>
              </a:effectLst>
              <a:latin typeface="Times New Roman" pitchFamily="18" charset="0"/>
              <a:ea typeface="黑体" pitchFamily="2" charset="-122"/>
            </a:endParaRPr>
          </a:p>
        </p:txBody>
      </p:sp>
      <p:sp>
        <p:nvSpPr>
          <p:cNvPr id="1051651" name="Text Box 3"/>
          <p:cNvSpPr txBox="1">
            <a:spLocks noChangeArrowheads="1"/>
          </p:cNvSpPr>
          <p:nvPr/>
        </p:nvSpPr>
        <p:spPr bwMode="auto">
          <a:xfrm>
            <a:off x="404813" y="1438275"/>
            <a:ext cx="8640762" cy="1920526"/>
          </a:xfrm>
          <a:prstGeom prst="rect">
            <a:avLst/>
          </a:prstGeom>
          <a:noFill/>
          <a:ln>
            <a:noFill/>
          </a:ln>
          <a:effectLst/>
          <a:extLst/>
        </p:spPr>
        <p:txBody>
          <a:bodyPr>
            <a:spAutoFit/>
          </a:bodyPr>
          <a:lstStyle/>
          <a:p>
            <a:pPr algn="ctr">
              <a:lnSpc>
                <a:spcPct val="135000"/>
              </a:lnSpc>
              <a:buFont typeface="Wingdings" pitchFamily="2" charset="2"/>
              <a:buNone/>
              <a:defRPr/>
            </a:pPr>
            <a:r>
              <a:rPr kumimoji="1" lang="zh-CN" altLang="en-US" sz="4800" dirty="0">
                <a:solidFill>
                  <a:srgbClr val="CC0000"/>
                </a:solidFill>
                <a:effectLst>
                  <a:outerShdw blurRad="38100" dist="38100" dir="2700000" algn="tl">
                    <a:srgbClr val="C0C0C0"/>
                  </a:outerShdw>
                </a:effectLst>
                <a:latin typeface="Times New Roman" pitchFamily="18" charset="0"/>
                <a:ea typeface="黑体" pitchFamily="2" charset="-122"/>
              </a:rPr>
              <a:t>现代通信技术</a:t>
            </a:r>
            <a:endParaRPr kumimoji="1" lang="en-US" altLang="zh-CN" sz="4800" dirty="0">
              <a:solidFill>
                <a:srgbClr val="CC0000"/>
              </a:solidFill>
              <a:effectLst>
                <a:outerShdw blurRad="38100" dist="38100" dir="2700000" algn="tl">
                  <a:srgbClr val="C0C0C0"/>
                </a:outerShdw>
              </a:effectLst>
              <a:latin typeface="Times New Roman" pitchFamily="18" charset="0"/>
              <a:ea typeface="黑体" pitchFamily="2" charset="-122"/>
            </a:endParaRPr>
          </a:p>
          <a:p>
            <a:pPr algn="ctr">
              <a:lnSpc>
                <a:spcPct val="135000"/>
              </a:lnSpc>
              <a:buFont typeface="Wingdings" pitchFamily="2" charset="2"/>
              <a:buNone/>
              <a:defRPr/>
            </a:pPr>
            <a:r>
              <a:rPr kumimoji="1" lang="en-US" altLang="zh-CN" sz="4000" dirty="0">
                <a:solidFill>
                  <a:srgbClr val="CC0000"/>
                </a:solidFill>
                <a:effectLst>
                  <a:outerShdw blurRad="38100" dist="38100" dir="2700000" algn="tl">
                    <a:srgbClr val="C0C0C0"/>
                  </a:outerShdw>
                </a:effectLst>
                <a:latin typeface="Times New Roman" pitchFamily="18" charset="0"/>
                <a:ea typeface="黑体" pitchFamily="2" charset="-122"/>
              </a:rPr>
              <a:t>Modern Communication Technologies</a:t>
            </a:r>
            <a:endParaRPr kumimoji="1" lang="zh-CN" altLang="en-US" sz="4000" dirty="0">
              <a:solidFill>
                <a:srgbClr val="CC0000"/>
              </a:solidFill>
              <a:effectLst>
                <a:outerShdw blurRad="38100" dist="38100" dir="2700000" algn="tl">
                  <a:srgbClr val="C0C0C0"/>
                </a:outerShdw>
              </a:effectLst>
              <a:latin typeface="Times New Roman" pitchFamily="18" charset="0"/>
              <a:ea typeface="黑体" pitchFamily="2" charset="-122"/>
            </a:endParaRPr>
          </a:p>
        </p:txBody>
      </p:sp>
      <p:sp>
        <p:nvSpPr>
          <p:cNvPr id="1051652" name="Text Box 4"/>
          <p:cNvSpPr txBox="1">
            <a:spLocks noChangeArrowheads="1"/>
          </p:cNvSpPr>
          <p:nvPr/>
        </p:nvSpPr>
        <p:spPr bwMode="auto">
          <a:xfrm>
            <a:off x="617538" y="3863975"/>
            <a:ext cx="7991475" cy="1918795"/>
          </a:xfrm>
          <a:prstGeom prst="rect">
            <a:avLst/>
          </a:prstGeom>
          <a:noFill/>
          <a:ln>
            <a:noFill/>
          </a:ln>
          <a:effectLst/>
          <a:extLst/>
        </p:spPr>
        <p:txBody>
          <a:bodyPr>
            <a:spAutoFit/>
          </a:bodyPr>
          <a:lstStyle/>
          <a:p>
            <a:pPr algn="ctr">
              <a:lnSpc>
                <a:spcPct val="135000"/>
              </a:lnSpc>
              <a:defRPr/>
            </a:pPr>
            <a:r>
              <a:rPr lang="zh-CN" altLang="en-US" sz="3200" dirty="0">
                <a:solidFill>
                  <a:srgbClr val="000066"/>
                </a:solidFill>
                <a:effectLst>
                  <a:outerShdw blurRad="38100" dist="38100" dir="2700000" algn="tl">
                    <a:srgbClr val="C0C0C0"/>
                  </a:outerShdw>
                </a:effectLst>
                <a:latin typeface="黑体" pitchFamily="2" charset="-122"/>
                <a:ea typeface="黑体" pitchFamily="2" charset="-122"/>
              </a:rPr>
              <a:t>电子与信息工程学院</a:t>
            </a:r>
            <a:endParaRPr lang="en-US" altLang="zh-CN" sz="3200" dirty="0">
              <a:solidFill>
                <a:srgbClr val="000066"/>
              </a:solidFill>
              <a:effectLst>
                <a:outerShdw blurRad="38100" dist="38100" dir="2700000" algn="tl">
                  <a:srgbClr val="C0C0C0"/>
                </a:outerShdw>
              </a:effectLst>
              <a:latin typeface="黑体" pitchFamily="2" charset="-122"/>
              <a:ea typeface="黑体" pitchFamily="2" charset="-122"/>
            </a:endParaRPr>
          </a:p>
          <a:p>
            <a:pPr algn="ctr">
              <a:lnSpc>
                <a:spcPct val="135000"/>
              </a:lnSpc>
              <a:defRPr/>
            </a:pPr>
            <a:r>
              <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rPr>
              <a:t>陈</a:t>
            </a:r>
            <a:r>
              <a:rPr kumimoji="1" lang="en-US" altLang="zh-CN" sz="3200" dirty="0">
                <a:solidFill>
                  <a:srgbClr val="000066"/>
                </a:solidFill>
                <a:effectLst>
                  <a:outerShdw blurRad="38100" dist="38100" dir="2700000" algn="tl">
                    <a:srgbClr val="C0C0C0"/>
                  </a:outerShdw>
                </a:effectLst>
                <a:latin typeface="黑体" pitchFamily="2" charset="-122"/>
                <a:ea typeface="黑体" pitchFamily="2" charset="-122"/>
              </a:rPr>
              <a:t> </a:t>
            </a:r>
            <a:r>
              <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rPr>
              <a:t>翔</a:t>
            </a:r>
          </a:p>
          <a:p>
            <a:pPr algn="ctr">
              <a:lnSpc>
                <a:spcPct val="135000"/>
              </a:lnSpc>
              <a:defRPr/>
            </a:pPr>
            <a:r>
              <a:rPr kumimoji="1" lang="zh-CN" altLang="zh-CN" sz="2800" dirty="0">
                <a:solidFill>
                  <a:srgbClr val="000066"/>
                </a:solidFill>
                <a:effectLst>
                  <a:outerShdw blurRad="38100" dist="38100" dir="2700000" algn="tl">
                    <a:srgbClr val="C0C0C0"/>
                  </a:outerShdw>
                </a:effectLst>
                <a:latin typeface="黑体" pitchFamily="2" charset="-122"/>
                <a:ea typeface="黑体" pitchFamily="2" charset="-122"/>
              </a:rPr>
              <a:t>20</a:t>
            </a:r>
            <a:r>
              <a:rPr kumimoji="1" lang="en-US" altLang="zh-CN" sz="2800" dirty="0">
                <a:solidFill>
                  <a:srgbClr val="000066"/>
                </a:solidFill>
                <a:effectLst>
                  <a:outerShdw blurRad="38100" dist="38100" dir="2700000" algn="tl">
                    <a:srgbClr val="C0C0C0"/>
                  </a:outerShdw>
                </a:effectLst>
                <a:latin typeface="黑体" pitchFamily="2" charset="-122"/>
                <a:ea typeface="黑体" pitchFamily="2" charset="-122"/>
              </a:rPr>
              <a:t>20-2021</a:t>
            </a:r>
            <a:r>
              <a:rPr kumimoji="1" lang="zh-CN" altLang="en-US" sz="2800" dirty="0">
                <a:solidFill>
                  <a:srgbClr val="000066"/>
                </a:solidFill>
                <a:effectLst>
                  <a:outerShdw blurRad="38100" dist="38100" dir="2700000" algn="tl">
                    <a:srgbClr val="C0C0C0"/>
                  </a:outerShdw>
                </a:effectLst>
                <a:latin typeface="黑体" pitchFamily="2" charset="-122"/>
                <a:ea typeface="黑体" pitchFamily="2" charset="-122"/>
              </a:rPr>
              <a:t>学年第一学期</a:t>
            </a:r>
            <a:endPar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endParaRPr>
          </a:p>
        </p:txBody>
      </p:sp>
    </p:spTree>
    <p:extLst>
      <p:ext uri="{BB962C8B-B14F-4D97-AF65-F5344CB8AC3E}">
        <p14:creationId xmlns:p14="http://schemas.microsoft.com/office/powerpoint/2010/main" val="3699377892"/>
      </p:ext>
    </p:extLst>
  </p:cSld>
  <p:clrMapOvr>
    <a:masterClrMapping/>
  </p:clrMapOvr>
  <p:transition advTm="1246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信道的基本特征</a:t>
            </a:r>
          </a:p>
        </p:txBody>
      </p:sp>
      <p:sp>
        <p:nvSpPr>
          <p:cNvPr id="3" name="内容占位符 2"/>
          <p:cNvSpPr>
            <a:spLocks noGrp="1"/>
          </p:cNvSpPr>
          <p:nvPr>
            <p:ph idx="1"/>
          </p:nvPr>
        </p:nvSpPr>
        <p:spPr/>
        <p:txBody>
          <a:bodyPr/>
          <a:lstStyle/>
          <a:p>
            <a:r>
              <a:rPr lang="zh-CN" altLang="en-US" dirty="0">
                <a:solidFill>
                  <a:srgbClr val="000000"/>
                </a:solidFill>
              </a:rPr>
              <a:t>宽带无线信道</a:t>
            </a:r>
            <a:endParaRPr lang="en-US" altLang="zh-CN" dirty="0">
              <a:solidFill>
                <a:srgbClr val="000000"/>
              </a:solidFill>
            </a:endParaRPr>
          </a:p>
          <a:p>
            <a:endParaRPr lang="en-US" altLang="zh-CN" dirty="0">
              <a:solidFill>
                <a:srgbClr val="000000"/>
              </a:solidFill>
            </a:endParaRPr>
          </a:p>
          <a:p>
            <a:endParaRPr lang="en-US" altLang="zh-CN" dirty="0">
              <a:solidFill>
                <a:srgbClr val="000000"/>
              </a:solidFill>
            </a:endParaRPr>
          </a:p>
          <a:p>
            <a:endParaRPr lang="en-US" altLang="zh-CN" dirty="0">
              <a:solidFill>
                <a:srgbClr val="000000"/>
              </a:solidFill>
            </a:endParaRPr>
          </a:p>
          <a:p>
            <a:r>
              <a:rPr lang="en-US" altLang="zh-CN" dirty="0">
                <a:solidFill>
                  <a:srgbClr val="000000"/>
                </a:solidFill>
              </a:rPr>
              <a:t> </a:t>
            </a:r>
            <a:r>
              <a:rPr lang="zh-CN" altLang="en-US" dirty="0">
                <a:solidFill>
                  <a:srgbClr val="000000"/>
                </a:solidFill>
              </a:rPr>
              <a:t>宽带无线信道的基本特征</a:t>
            </a:r>
            <a:endParaRPr lang="en-US" altLang="zh-CN" dirty="0">
              <a:solidFill>
                <a:srgbClr val="000000"/>
              </a:solidFill>
            </a:endParaRPr>
          </a:p>
          <a:p>
            <a:pPr lvl="1"/>
            <a:r>
              <a:rPr lang="zh-CN" altLang="en-US" dirty="0">
                <a:solidFill>
                  <a:schemeClr val="tx1"/>
                </a:solidFill>
              </a:rPr>
              <a:t>大尺度衰落</a:t>
            </a:r>
            <a:endParaRPr lang="en-US" altLang="zh-CN" dirty="0">
              <a:solidFill>
                <a:schemeClr val="tx1"/>
              </a:solidFill>
            </a:endParaRPr>
          </a:p>
          <a:p>
            <a:pPr lvl="2"/>
            <a:r>
              <a:rPr lang="zh-CN" altLang="en-US" dirty="0">
                <a:solidFill>
                  <a:schemeClr val="tx1"/>
                </a:solidFill>
              </a:rPr>
              <a:t>路径损耗、阴影衰落</a:t>
            </a:r>
            <a:endParaRPr lang="en-US" altLang="zh-CN" dirty="0">
              <a:solidFill>
                <a:schemeClr val="tx1"/>
              </a:solidFill>
            </a:endParaRPr>
          </a:p>
          <a:p>
            <a:pPr lvl="1"/>
            <a:r>
              <a:rPr lang="zh-CN" altLang="en-US" dirty="0">
                <a:solidFill>
                  <a:schemeClr val="tx1"/>
                </a:solidFill>
              </a:rPr>
              <a:t>小尺度衰落 </a:t>
            </a:r>
            <a:r>
              <a:rPr lang="en-US" altLang="zh-CN" dirty="0">
                <a:solidFill>
                  <a:schemeClr val="tx1"/>
                </a:solidFill>
              </a:rPr>
              <a:t>——</a:t>
            </a:r>
            <a:r>
              <a:rPr lang="zh-CN" altLang="en-US" dirty="0">
                <a:solidFill>
                  <a:schemeClr val="tx1"/>
                </a:solidFill>
              </a:rPr>
              <a:t>多径效应</a:t>
            </a:r>
            <a:endParaRPr lang="en-US" altLang="zh-CN" dirty="0">
              <a:solidFill>
                <a:schemeClr val="tx1"/>
              </a:solidFill>
            </a:endParaRPr>
          </a:p>
          <a:p>
            <a:pPr lvl="2"/>
            <a:r>
              <a:rPr lang="zh-CN" altLang="en-US" dirty="0">
                <a:solidFill>
                  <a:schemeClr val="tx1"/>
                </a:solidFill>
              </a:rPr>
              <a:t>频率选择性衰落（时延色散）</a:t>
            </a:r>
            <a:endParaRPr lang="en-US" altLang="zh-CN" dirty="0">
              <a:solidFill>
                <a:schemeClr val="tx1"/>
              </a:solidFill>
            </a:endParaRPr>
          </a:p>
          <a:p>
            <a:pPr lvl="2"/>
            <a:r>
              <a:rPr lang="zh-CN" altLang="en-US" dirty="0">
                <a:solidFill>
                  <a:schemeClr val="tx1"/>
                </a:solidFill>
              </a:rPr>
              <a:t>空间选择性衰落（角度色散）</a:t>
            </a:r>
            <a:endParaRPr lang="en-US" altLang="zh-CN" dirty="0">
              <a:solidFill>
                <a:schemeClr val="tx1"/>
              </a:solidFill>
            </a:endParaRPr>
          </a:p>
          <a:p>
            <a:pPr lvl="2"/>
            <a:r>
              <a:rPr lang="zh-CN" altLang="en-US" dirty="0">
                <a:solidFill>
                  <a:schemeClr val="tx1"/>
                </a:solidFill>
              </a:rPr>
              <a:t>时间选择性衰落（多普勒色散）</a:t>
            </a:r>
          </a:p>
        </p:txBody>
      </p:sp>
      <p:graphicFrame>
        <p:nvGraphicFramePr>
          <p:cNvPr id="4" name="对象 3"/>
          <p:cNvGraphicFramePr>
            <a:graphicFrameLocks noChangeAspect="1"/>
          </p:cNvGraphicFramePr>
          <p:nvPr>
            <p:extLst>
              <p:ext uri="{D42A27DB-BD31-4B8C-83A1-F6EECF244321}">
                <p14:modId xmlns:p14="http://schemas.microsoft.com/office/powerpoint/2010/main" val="1916090483"/>
              </p:ext>
            </p:extLst>
          </p:nvPr>
        </p:nvGraphicFramePr>
        <p:xfrm>
          <a:off x="4572000" y="1656806"/>
          <a:ext cx="4176464" cy="1239213"/>
        </p:xfrm>
        <a:graphic>
          <a:graphicData uri="http://schemas.openxmlformats.org/presentationml/2006/ole">
            <mc:AlternateContent xmlns:mc="http://schemas.openxmlformats.org/markup-compatibility/2006">
              <mc:Choice xmlns:v="urn:schemas-microsoft-com:vml" Requires="v">
                <p:oleObj spid="_x0000_s45103" name="公式" r:id="rId3" imgW="2654280" imgH="787320" progId="Equation.3">
                  <p:embed/>
                </p:oleObj>
              </mc:Choice>
              <mc:Fallback>
                <p:oleObj name="公式" r:id="rId3" imgW="2654280" imgH="787320" progId="Equation.3">
                  <p:embed/>
                  <p:pic>
                    <p:nvPicPr>
                      <p:cNvPr id="0" name=""/>
                      <p:cNvPicPr>
                        <a:picLocks noChangeAspect="1" noChangeArrowheads="1"/>
                      </p:cNvPicPr>
                      <p:nvPr/>
                    </p:nvPicPr>
                    <p:blipFill>
                      <a:blip r:embed="rId4"/>
                      <a:srcRect/>
                      <a:stretch>
                        <a:fillRect/>
                      </a:stretch>
                    </p:blipFill>
                    <p:spPr bwMode="auto">
                      <a:xfrm>
                        <a:off x="4572000" y="1656806"/>
                        <a:ext cx="4176464" cy="1239213"/>
                      </a:xfrm>
                      <a:prstGeom prst="rect">
                        <a:avLst/>
                      </a:prstGeom>
                      <a:noFill/>
                      <a:ln>
                        <a:noFill/>
                      </a:ln>
                      <a:effectLst/>
                    </p:spPr>
                  </p:pic>
                </p:oleObj>
              </mc:Fallback>
            </mc:AlternateContent>
          </a:graphicData>
        </a:graphic>
      </p:graphicFrame>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1484784"/>
            <a:ext cx="3672408" cy="1583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1"/>
          </p:nvPr>
        </p:nvSpPr>
        <p:spPr/>
        <p:txBody>
          <a:bodyPr/>
          <a:lstStyle/>
          <a:p>
            <a:pPr>
              <a:defRPr/>
            </a:pPr>
            <a:fld id="{6031EF14-3A35-44F4-A506-F525C6624BEF}" type="slidenum">
              <a:rPr lang="zh-CN" altLang="en-US" smtClean="0"/>
              <a:pPr>
                <a:defRPr/>
              </a:pPr>
              <a:t>10</a:t>
            </a:fld>
            <a:endParaRPr lang="en-US" altLang="zh-CN"/>
          </a:p>
        </p:txBody>
      </p:sp>
    </p:spTree>
    <p:extLst>
      <p:ext uri="{BB962C8B-B14F-4D97-AF65-F5344CB8AC3E}">
        <p14:creationId xmlns:p14="http://schemas.microsoft.com/office/powerpoint/2010/main" val="264740437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信道的基本特征</a:t>
            </a:r>
            <a:r>
              <a:rPr lang="en-US" altLang="zh-CN" dirty="0"/>
              <a:t>-</a:t>
            </a:r>
            <a:r>
              <a:rPr lang="zh-CN" altLang="en-US" dirty="0"/>
              <a:t>大尺度</a:t>
            </a:r>
          </a:p>
        </p:txBody>
      </p:sp>
      <p:sp>
        <p:nvSpPr>
          <p:cNvPr id="3" name="内容占位符 2"/>
          <p:cNvSpPr>
            <a:spLocks noGrp="1"/>
          </p:cNvSpPr>
          <p:nvPr>
            <p:ph idx="1"/>
          </p:nvPr>
        </p:nvSpPr>
        <p:spPr>
          <a:xfrm>
            <a:off x="304800" y="990600"/>
            <a:ext cx="4267200" cy="5257800"/>
          </a:xfrm>
        </p:spPr>
        <p:txBody>
          <a:bodyPr/>
          <a:lstStyle/>
          <a:p>
            <a:pPr marL="0" indent="0">
              <a:buNone/>
            </a:pPr>
            <a:r>
              <a:rPr lang="zh-CN" altLang="en-US" sz="3200" dirty="0">
                <a:solidFill>
                  <a:srgbClr val="000000"/>
                </a:solidFill>
              </a:rPr>
              <a:t>路径损耗与阴影衰落</a:t>
            </a:r>
            <a:endParaRPr lang="en-US" altLang="zh-CN" sz="3200" dirty="0">
              <a:solidFill>
                <a:srgbClr val="000000"/>
              </a:solidFill>
            </a:endParaRPr>
          </a:p>
          <a:p>
            <a:r>
              <a:rPr lang="zh-CN" altLang="en-US" dirty="0">
                <a:solidFill>
                  <a:schemeClr val="tx1"/>
                </a:solidFill>
              </a:rPr>
              <a:t>直接决定接收功率范围</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对网络设计与优化有重要作用</a:t>
            </a:r>
            <a:endParaRPr lang="en-US" altLang="zh-CN" dirty="0">
              <a:solidFill>
                <a:schemeClr val="tx1"/>
              </a:solidFill>
            </a:endParaRPr>
          </a:p>
          <a:p>
            <a:pPr lvl="1"/>
            <a:r>
              <a:rPr lang="zh-CN" altLang="en-US" sz="2400" dirty="0">
                <a:solidFill>
                  <a:schemeClr val="tx1"/>
                </a:solidFill>
              </a:rPr>
              <a:t>链路预算</a:t>
            </a:r>
            <a:endParaRPr lang="en-US" altLang="zh-CN" sz="2400" dirty="0">
              <a:solidFill>
                <a:schemeClr val="tx1"/>
              </a:solidFill>
            </a:endParaRPr>
          </a:p>
          <a:p>
            <a:pPr lvl="1"/>
            <a:r>
              <a:rPr lang="zh-CN" altLang="en-US" sz="2400" dirty="0">
                <a:solidFill>
                  <a:schemeClr val="tx1"/>
                </a:solidFill>
              </a:rPr>
              <a:t>越区切换</a:t>
            </a:r>
            <a:endParaRPr lang="en-US" altLang="zh-CN" sz="2400" dirty="0">
              <a:solidFill>
                <a:schemeClr val="tx1"/>
              </a:solidFill>
            </a:endParaRPr>
          </a:p>
          <a:p>
            <a:pPr lvl="1"/>
            <a:r>
              <a:rPr lang="zh-CN" altLang="en-US" sz="2400" dirty="0">
                <a:solidFill>
                  <a:schemeClr val="tx1"/>
                </a:solidFill>
              </a:rPr>
              <a:t>功率控制</a:t>
            </a:r>
            <a:endParaRPr lang="en-US" altLang="zh-CN" sz="2400" dirty="0">
              <a:solidFill>
                <a:schemeClr val="tx1"/>
              </a:solidFill>
            </a:endParaRPr>
          </a:p>
          <a:p>
            <a:pPr lvl="1"/>
            <a:r>
              <a:rPr lang="zh-CN" altLang="en-US" sz="2400" dirty="0">
                <a:solidFill>
                  <a:schemeClr val="tx1"/>
                </a:solidFill>
              </a:rPr>
              <a:t>频率复用</a:t>
            </a:r>
            <a:endParaRPr lang="en-US" altLang="zh-CN" sz="2400" dirty="0">
              <a:solidFill>
                <a:schemeClr val="tx1"/>
              </a:solidFill>
            </a:endParaRPr>
          </a:p>
          <a:p>
            <a:pPr lvl="1"/>
            <a:r>
              <a:rPr lang="zh-CN" altLang="en-US" sz="2400" dirty="0">
                <a:solidFill>
                  <a:schemeClr val="tx1"/>
                </a:solidFill>
              </a:rPr>
              <a:t>接收机灵敏度</a:t>
            </a:r>
            <a:endParaRPr lang="en-US" altLang="zh-CN" sz="2400" dirty="0">
              <a:solidFill>
                <a:schemeClr val="tx1"/>
              </a:solidFill>
            </a:endParaRPr>
          </a:p>
          <a:p>
            <a:pPr lvl="1"/>
            <a:r>
              <a:rPr lang="en-US" altLang="zh-CN" sz="2400" dirty="0"/>
              <a:t>……</a:t>
            </a:r>
            <a:endParaRPr lang="zh-CN" altLang="en-US" sz="2400" dirty="0"/>
          </a:p>
        </p:txBody>
      </p:sp>
      <p:pic>
        <p:nvPicPr>
          <p:cNvPr id="4" name="Picture 42" descr="loss1_new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844823"/>
            <a:ext cx="4297362"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1"/>
          </p:nvPr>
        </p:nvSpPr>
        <p:spPr/>
        <p:txBody>
          <a:bodyPr/>
          <a:lstStyle/>
          <a:p>
            <a:pPr>
              <a:defRPr/>
            </a:pPr>
            <a:fld id="{6031EF14-3A35-44F4-A506-F525C6624BEF}" type="slidenum">
              <a:rPr lang="zh-CN" altLang="en-US" smtClean="0"/>
              <a:pPr>
                <a:defRPr/>
              </a:pPr>
              <a:t>11</a:t>
            </a:fld>
            <a:endParaRPr lang="en-US" altLang="zh-CN"/>
          </a:p>
        </p:txBody>
      </p:sp>
    </p:spTree>
    <p:extLst>
      <p:ext uri="{BB962C8B-B14F-4D97-AF65-F5344CB8AC3E}">
        <p14:creationId xmlns:p14="http://schemas.microsoft.com/office/powerpoint/2010/main" val="7645123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信道的基本特征</a:t>
            </a:r>
            <a:r>
              <a:rPr lang="en-US" altLang="zh-CN" dirty="0"/>
              <a:t>-</a:t>
            </a:r>
            <a:r>
              <a:rPr lang="zh-CN" altLang="en-US" dirty="0"/>
              <a:t>小尺度</a:t>
            </a:r>
          </a:p>
        </p:txBody>
      </p:sp>
      <p:sp>
        <p:nvSpPr>
          <p:cNvPr id="3" name="内容占位符 2"/>
          <p:cNvSpPr>
            <a:spLocks noGrp="1"/>
          </p:cNvSpPr>
          <p:nvPr>
            <p:ph idx="1"/>
          </p:nvPr>
        </p:nvSpPr>
        <p:spPr/>
        <p:txBody>
          <a:bodyPr/>
          <a:lstStyle/>
          <a:p>
            <a:r>
              <a:rPr lang="zh-CN" altLang="en-US" dirty="0">
                <a:solidFill>
                  <a:schemeClr val="tx1"/>
                </a:solidFill>
              </a:rPr>
              <a:t>频率选择性衰落（时延色散）</a:t>
            </a:r>
            <a:endParaRPr lang="en-US" altLang="zh-CN" dirty="0">
              <a:solidFill>
                <a:schemeClr val="tx1"/>
              </a:solidFill>
            </a:endParaRPr>
          </a:p>
          <a:p>
            <a:pPr lvl="1"/>
            <a:r>
              <a:rPr lang="zh-CN" altLang="en-US" sz="2400" dirty="0">
                <a:solidFill>
                  <a:schemeClr val="tx1"/>
                </a:solidFill>
              </a:rPr>
              <a:t>决定频率分集度</a:t>
            </a:r>
            <a:endParaRPr lang="en-US" altLang="zh-CN" sz="2400" dirty="0">
              <a:solidFill>
                <a:schemeClr val="tx1"/>
              </a:solidFill>
            </a:endParaRPr>
          </a:p>
          <a:p>
            <a:pPr lvl="1"/>
            <a:r>
              <a:rPr lang="en-US" altLang="zh-CN" sz="2400" dirty="0">
                <a:solidFill>
                  <a:schemeClr val="tx1"/>
                </a:solidFill>
              </a:rPr>
              <a:t>OFDM</a:t>
            </a:r>
            <a:r>
              <a:rPr lang="zh-CN" altLang="en-US" sz="2400" dirty="0">
                <a:solidFill>
                  <a:schemeClr val="tx1"/>
                </a:solidFill>
              </a:rPr>
              <a:t>导频及循环前缀</a:t>
            </a:r>
            <a:r>
              <a:rPr lang="en-US" altLang="zh-CN" sz="2400" dirty="0">
                <a:solidFill>
                  <a:schemeClr val="tx1"/>
                </a:solidFill>
              </a:rPr>
              <a:t>(CP)</a:t>
            </a:r>
            <a:r>
              <a:rPr lang="zh-CN" altLang="en-US" sz="2400" dirty="0">
                <a:solidFill>
                  <a:schemeClr val="tx1"/>
                </a:solidFill>
              </a:rPr>
              <a:t>设计</a:t>
            </a:r>
            <a:endParaRPr lang="en-US" altLang="zh-CN" sz="2400" dirty="0">
              <a:solidFill>
                <a:schemeClr val="tx1"/>
              </a:solidFill>
            </a:endParaRPr>
          </a:p>
          <a:p>
            <a:pPr lvl="1"/>
            <a:r>
              <a:rPr lang="en-US" altLang="zh-CN" sz="2400" dirty="0">
                <a:solidFill>
                  <a:schemeClr val="tx1"/>
                </a:solidFill>
              </a:rPr>
              <a:t>……</a:t>
            </a:r>
          </a:p>
          <a:p>
            <a:r>
              <a:rPr lang="zh-CN" altLang="en-US" dirty="0">
                <a:solidFill>
                  <a:schemeClr val="tx1"/>
                </a:solidFill>
              </a:rPr>
              <a:t>空间选择性衰落（角度色散）</a:t>
            </a:r>
            <a:endParaRPr lang="en-US" altLang="zh-CN" dirty="0">
              <a:solidFill>
                <a:schemeClr val="tx1"/>
              </a:solidFill>
            </a:endParaRPr>
          </a:p>
          <a:p>
            <a:pPr lvl="1"/>
            <a:r>
              <a:rPr lang="en-US" altLang="zh-CN" sz="2400" dirty="0">
                <a:solidFill>
                  <a:schemeClr val="tx1"/>
                </a:solidFill>
              </a:rPr>
              <a:t>MIMO</a:t>
            </a:r>
            <a:r>
              <a:rPr lang="zh-CN" altLang="en-US" sz="2400" dirty="0">
                <a:solidFill>
                  <a:schemeClr val="tx1"/>
                </a:solidFill>
              </a:rPr>
              <a:t>分集、复用性能</a:t>
            </a:r>
            <a:endParaRPr lang="en-US" altLang="zh-CN" sz="2400" dirty="0">
              <a:solidFill>
                <a:schemeClr val="tx1"/>
              </a:solidFill>
            </a:endParaRPr>
          </a:p>
          <a:p>
            <a:pPr lvl="1"/>
            <a:r>
              <a:rPr lang="zh-CN" altLang="en-US" sz="2400" dirty="0">
                <a:solidFill>
                  <a:schemeClr val="tx1"/>
                </a:solidFill>
              </a:rPr>
              <a:t>波束成形性能</a:t>
            </a:r>
            <a:endParaRPr lang="en-US" altLang="zh-CN" sz="2400" dirty="0">
              <a:solidFill>
                <a:schemeClr val="tx1"/>
              </a:solidFill>
            </a:endParaRPr>
          </a:p>
          <a:p>
            <a:pPr lvl="1"/>
            <a:r>
              <a:rPr lang="en-US" altLang="zh-CN" sz="2400" dirty="0">
                <a:solidFill>
                  <a:schemeClr val="tx1"/>
                </a:solidFill>
              </a:rPr>
              <a:t>……</a:t>
            </a:r>
          </a:p>
          <a:p>
            <a:r>
              <a:rPr lang="zh-CN" altLang="en-US" dirty="0">
                <a:solidFill>
                  <a:schemeClr val="tx1"/>
                </a:solidFill>
              </a:rPr>
              <a:t>时间选择性衰落（多普勒色散）</a:t>
            </a:r>
            <a:endParaRPr lang="en-US" altLang="zh-CN" dirty="0">
              <a:solidFill>
                <a:schemeClr val="tx1"/>
              </a:solidFill>
            </a:endParaRPr>
          </a:p>
          <a:p>
            <a:pPr lvl="1"/>
            <a:r>
              <a:rPr lang="zh-CN" altLang="en-US" sz="2400" dirty="0">
                <a:solidFill>
                  <a:schemeClr val="tx1"/>
                </a:solidFill>
              </a:rPr>
              <a:t>快速信道时变</a:t>
            </a:r>
            <a:endParaRPr lang="en-US" altLang="zh-CN" sz="2400" dirty="0">
              <a:solidFill>
                <a:schemeClr val="tx1"/>
              </a:solidFill>
            </a:endParaRPr>
          </a:p>
          <a:p>
            <a:pPr lvl="1"/>
            <a:r>
              <a:rPr lang="zh-CN" altLang="en-US" sz="2400" dirty="0">
                <a:solidFill>
                  <a:schemeClr val="tx1"/>
                </a:solidFill>
              </a:rPr>
              <a:t>信道估计与信道预测</a:t>
            </a:r>
            <a:endParaRPr lang="en-US" altLang="zh-CN" sz="2400" dirty="0">
              <a:solidFill>
                <a:schemeClr val="tx1"/>
              </a:solidFill>
            </a:endParaRPr>
          </a:p>
          <a:p>
            <a:pPr lvl="1"/>
            <a:r>
              <a:rPr lang="zh-CN" altLang="en-US" sz="2400" dirty="0">
                <a:solidFill>
                  <a:schemeClr val="tx1"/>
                </a:solidFill>
              </a:rPr>
              <a:t>自适应传输</a:t>
            </a:r>
            <a:endParaRPr lang="en-US" altLang="zh-CN" sz="2400" dirty="0">
              <a:solidFill>
                <a:schemeClr val="tx1"/>
              </a:solidFill>
            </a:endParaRPr>
          </a:p>
          <a:p>
            <a:pPr lvl="1"/>
            <a:r>
              <a:rPr lang="en-US" altLang="zh-CN" sz="2400" dirty="0">
                <a:solidFill>
                  <a:schemeClr val="tx1"/>
                </a:solidFill>
              </a:rPr>
              <a:t>……</a:t>
            </a:r>
            <a:endParaRPr lang="zh-CN" altLang="en-US" sz="2400" dirty="0">
              <a:solidFill>
                <a:schemeClr val="tx1"/>
              </a:solidFill>
            </a:endParaRPr>
          </a:p>
        </p:txBody>
      </p:sp>
      <p:pic>
        <p:nvPicPr>
          <p:cNvPr id="4" name="Picture 6" descr="profil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704" y="332656"/>
            <a:ext cx="2553078"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Capon Spectrum"/>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368329"/>
            <a:ext cx="3384376" cy="224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010" y="4653136"/>
            <a:ext cx="2645414" cy="236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p:cNvSpPr>
            <a:spLocks noGrp="1"/>
          </p:cNvSpPr>
          <p:nvPr>
            <p:ph type="sldNum" sz="quarter" idx="11"/>
          </p:nvPr>
        </p:nvSpPr>
        <p:spPr/>
        <p:txBody>
          <a:bodyPr/>
          <a:lstStyle/>
          <a:p>
            <a:pPr>
              <a:defRPr/>
            </a:pPr>
            <a:fld id="{6031EF14-3A35-44F4-A506-F525C6624BEF}" type="slidenum">
              <a:rPr lang="zh-CN" altLang="en-US" smtClean="0"/>
              <a:pPr>
                <a:defRPr/>
              </a:pPr>
              <a:t>12</a:t>
            </a:fld>
            <a:endParaRPr lang="en-US" altLang="zh-CN"/>
          </a:p>
        </p:txBody>
      </p:sp>
    </p:spTree>
    <p:extLst>
      <p:ext uri="{BB962C8B-B14F-4D97-AF65-F5344CB8AC3E}">
        <p14:creationId xmlns:p14="http://schemas.microsoft.com/office/powerpoint/2010/main" val="122388405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613" y="2173957"/>
            <a:ext cx="43719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标题 1"/>
          <p:cNvSpPr>
            <a:spLocks noGrp="1"/>
          </p:cNvSpPr>
          <p:nvPr>
            <p:ph type="title"/>
          </p:nvPr>
        </p:nvSpPr>
        <p:spPr/>
        <p:txBody>
          <a:bodyPr/>
          <a:lstStyle/>
          <a:p>
            <a:pPr eaLnBrk="1" hangingPunct="1"/>
            <a:r>
              <a:rPr lang="zh-CN" altLang="en-US" dirty="0"/>
              <a:t>信道测量与建模的研究方法</a:t>
            </a:r>
          </a:p>
        </p:txBody>
      </p:sp>
      <p:sp>
        <p:nvSpPr>
          <p:cNvPr id="14" name="下箭头 13"/>
          <p:cNvSpPr/>
          <p:nvPr/>
        </p:nvSpPr>
        <p:spPr>
          <a:xfrm>
            <a:off x="3492401" y="2677194"/>
            <a:ext cx="144462" cy="12239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下箭头 14"/>
          <p:cNvSpPr/>
          <p:nvPr/>
        </p:nvSpPr>
        <p:spPr>
          <a:xfrm rot="2485607">
            <a:off x="4435376" y="2524794"/>
            <a:ext cx="144462" cy="16017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下箭头 15"/>
          <p:cNvSpPr/>
          <p:nvPr/>
        </p:nvSpPr>
        <p:spPr>
          <a:xfrm>
            <a:off x="4284563" y="4477419"/>
            <a:ext cx="144463" cy="576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左弧形箭头 16"/>
          <p:cNvSpPr/>
          <p:nvPr/>
        </p:nvSpPr>
        <p:spPr>
          <a:xfrm flipV="1">
            <a:off x="1620738" y="2389857"/>
            <a:ext cx="863600" cy="3024187"/>
          </a:xfrm>
          <a:prstGeom prst="curvedRightArrow">
            <a:avLst>
              <a:gd name="adj1" fmla="val 11948"/>
              <a:gd name="adj2" fmla="val 1888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8" name="左弧形箭头 17"/>
          <p:cNvSpPr/>
          <p:nvPr/>
        </p:nvSpPr>
        <p:spPr>
          <a:xfrm flipH="1" flipV="1">
            <a:off x="6229251" y="2389857"/>
            <a:ext cx="935037" cy="3024187"/>
          </a:xfrm>
          <a:prstGeom prst="curvedRightArrow">
            <a:avLst>
              <a:gd name="adj1" fmla="val 11948"/>
              <a:gd name="adj2" fmla="val 1888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9" name="下箭头 18"/>
          <p:cNvSpPr/>
          <p:nvPr/>
        </p:nvSpPr>
        <p:spPr>
          <a:xfrm>
            <a:off x="5148163" y="2677194"/>
            <a:ext cx="144463" cy="12239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下箭头 20"/>
          <p:cNvSpPr/>
          <p:nvPr/>
        </p:nvSpPr>
        <p:spPr>
          <a:xfrm rot="18836728">
            <a:off x="4262339" y="2483519"/>
            <a:ext cx="144462" cy="16017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内容占位符 1"/>
          <p:cNvSpPr>
            <a:spLocks noGrp="1"/>
          </p:cNvSpPr>
          <p:nvPr>
            <p:ph idx="1"/>
          </p:nvPr>
        </p:nvSpPr>
        <p:spPr/>
        <p:txBody>
          <a:bodyPr/>
          <a:lstStyle/>
          <a:p>
            <a:endParaRPr lang="zh-CN" altLang="en-US" dirty="0"/>
          </a:p>
        </p:txBody>
      </p:sp>
      <p:sp>
        <p:nvSpPr>
          <p:cNvPr id="3" name="灯片编号占位符 2"/>
          <p:cNvSpPr>
            <a:spLocks noGrp="1"/>
          </p:cNvSpPr>
          <p:nvPr>
            <p:ph type="sldNum" sz="quarter" idx="11"/>
          </p:nvPr>
        </p:nvSpPr>
        <p:spPr/>
        <p:txBody>
          <a:bodyPr/>
          <a:lstStyle/>
          <a:p>
            <a:pPr>
              <a:defRPr/>
            </a:pPr>
            <a:fld id="{6031EF14-3A35-44F4-A506-F525C6624BEF}" type="slidenum">
              <a:rPr lang="zh-CN" altLang="en-US" smtClean="0"/>
              <a:pPr>
                <a:defRPr/>
              </a:pPr>
              <a:t>13</a:t>
            </a:fld>
            <a:endParaRPr lang="en-US" altLang="zh-CN"/>
          </a:p>
        </p:txBody>
      </p:sp>
    </p:spTree>
    <p:extLst>
      <p:ext uri="{BB962C8B-B14F-4D97-AF65-F5344CB8AC3E}">
        <p14:creationId xmlns:p14="http://schemas.microsoft.com/office/powerpoint/2010/main" val="9485005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信道测量理论</a:t>
            </a:r>
          </a:p>
        </p:txBody>
      </p:sp>
      <p:sp>
        <p:nvSpPr>
          <p:cNvPr id="3" name="内容占位符 2"/>
          <p:cNvSpPr>
            <a:spLocks noGrp="1"/>
          </p:cNvSpPr>
          <p:nvPr>
            <p:ph idx="1"/>
          </p:nvPr>
        </p:nvSpPr>
        <p:spPr/>
        <p:txBody>
          <a:bodyPr/>
          <a:lstStyle/>
          <a:p>
            <a:pPr marL="342900" lvl="1" indent="-342900">
              <a:buClr>
                <a:schemeClr val="tx1"/>
              </a:buClr>
              <a:buFont typeface="Wingdings" pitchFamily="2" charset="2"/>
              <a:buChar char="v"/>
            </a:pPr>
            <a:r>
              <a:rPr lang="zh-CN" altLang="en-US" b="1" dirty="0">
                <a:solidFill>
                  <a:schemeClr val="tx1"/>
                </a:solidFill>
                <a:latin typeface="Verdana" pitchFamily="34" charset="0"/>
                <a:ea typeface="宋体" pitchFamily="2" charset="-122"/>
              </a:rPr>
              <a:t>何为信道测量？</a:t>
            </a:r>
            <a:endParaRPr lang="en-US" altLang="zh-CN" b="1" dirty="0">
              <a:solidFill>
                <a:schemeClr val="tx1"/>
              </a:solidFill>
              <a:latin typeface="Verdana" pitchFamily="34" charset="0"/>
              <a:ea typeface="宋体" pitchFamily="2" charset="-122"/>
            </a:endParaRPr>
          </a:p>
          <a:p>
            <a:pPr marL="742950" lvl="2" indent="-342900">
              <a:buClr>
                <a:schemeClr val="tx1"/>
              </a:buClr>
              <a:buFont typeface="Wingdings" pitchFamily="2" charset="2"/>
              <a:buChar char="v"/>
            </a:pPr>
            <a:r>
              <a:rPr lang="zh-CN" altLang="en-US" dirty="0">
                <a:solidFill>
                  <a:schemeClr val="tx1"/>
                </a:solidFill>
                <a:ea typeface="宋体" pitchFamily="2" charset="-122"/>
              </a:rPr>
              <a:t>使用专用测量系统，去除系统自身影响，得到原始信道响应数据</a:t>
            </a:r>
            <a:endParaRPr lang="en-US" altLang="zh-CN" dirty="0">
              <a:solidFill>
                <a:schemeClr val="tx1"/>
              </a:solidFill>
              <a:ea typeface="宋体" pitchFamily="2" charset="-122"/>
            </a:endParaRPr>
          </a:p>
          <a:p>
            <a:pPr marL="1771650" lvl="5" indent="0">
              <a:buClr>
                <a:schemeClr val="tx1"/>
              </a:buClr>
              <a:buNone/>
            </a:pPr>
            <a:endParaRPr lang="en-US" altLang="zh-CN" dirty="0">
              <a:solidFill>
                <a:schemeClr val="tx1"/>
              </a:solidFill>
              <a:ea typeface="宋体" pitchFamily="2" charset="-122"/>
            </a:endParaRPr>
          </a:p>
          <a:p>
            <a:pPr marL="0" indent="-400050"/>
            <a:r>
              <a:rPr lang="zh-CN" altLang="en-US" dirty="0">
                <a:solidFill>
                  <a:schemeClr val="tx1"/>
                </a:solidFill>
                <a:ea typeface="宋体" pitchFamily="2" charset="-122"/>
              </a:rPr>
              <a:t>关键问题</a:t>
            </a:r>
            <a:endParaRPr lang="en-US" altLang="zh-CN" dirty="0">
              <a:solidFill>
                <a:schemeClr val="tx1"/>
              </a:solidFill>
              <a:ea typeface="宋体" pitchFamily="2" charset="-122"/>
            </a:endParaRPr>
          </a:p>
          <a:p>
            <a:pPr marL="742950" lvl="2" indent="-342900">
              <a:buClr>
                <a:schemeClr val="tx1"/>
              </a:buClr>
              <a:buFont typeface="Wingdings" pitchFamily="2" charset="2"/>
              <a:buChar char="v"/>
            </a:pPr>
            <a:r>
              <a:rPr lang="zh-CN" altLang="en-US" dirty="0">
                <a:solidFill>
                  <a:schemeClr val="tx1"/>
                </a:solidFill>
                <a:ea typeface="宋体" pitchFamily="2" charset="-122"/>
              </a:rPr>
              <a:t>测量系统设计</a:t>
            </a:r>
            <a:endParaRPr lang="en-US" altLang="zh-CN" dirty="0">
              <a:solidFill>
                <a:schemeClr val="tx1"/>
              </a:solidFill>
              <a:ea typeface="宋体" pitchFamily="2" charset="-122"/>
            </a:endParaRPr>
          </a:p>
          <a:p>
            <a:pPr marL="742950" lvl="2" indent="-342900">
              <a:buClr>
                <a:schemeClr val="tx1"/>
              </a:buClr>
              <a:buFont typeface="Wingdings" pitchFamily="2" charset="2"/>
              <a:buChar char="v"/>
            </a:pPr>
            <a:r>
              <a:rPr lang="zh-CN" altLang="en-US" dirty="0">
                <a:solidFill>
                  <a:schemeClr val="tx1"/>
                </a:solidFill>
                <a:ea typeface="宋体" pitchFamily="2" charset="-122"/>
              </a:rPr>
              <a:t>测量系统校正</a:t>
            </a:r>
            <a:endParaRPr lang="en-US" altLang="zh-CN" dirty="0">
              <a:solidFill>
                <a:schemeClr val="tx1"/>
              </a:solidFill>
              <a:ea typeface="宋体" pitchFamily="2" charset="-122"/>
            </a:endParaRPr>
          </a:p>
          <a:p>
            <a:pPr marL="742950" lvl="2" indent="-342900">
              <a:buClr>
                <a:schemeClr val="tx1"/>
              </a:buClr>
              <a:buFont typeface="Wingdings" pitchFamily="2" charset="2"/>
              <a:buChar char="v"/>
            </a:pPr>
            <a:r>
              <a:rPr lang="zh-CN" altLang="en-US" dirty="0">
                <a:solidFill>
                  <a:schemeClr val="tx1"/>
                </a:solidFill>
                <a:ea typeface="宋体" pitchFamily="2" charset="-122"/>
              </a:rPr>
              <a:t>数据分析与处理</a:t>
            </a:r>
            <a:endParaRPr lang="en-US" altLang="zh-CN" dirty="0">
              <a:solidFill>
                <a:schemeClr val="tx1"/>
              </a:solidFill>
              <a:ea typeface="宋体" pitchFamily="2" charset="-122"/>
            </a:endParaRPr>
          </a:p>
          <a:p>
            <a:pPr marL="0" indent="-400050"/>
            <a:endParaRPr lang="en-US" altLang="zh-CN" dirty="0">
              <a:solidFill>
                <a:schemeClr val="tx1"/>
              </a:solidFill>
              <a:ea typeface="宋体" pitchFamily="2" charset="-122"/>
            </a:endParaRPr>
          </a:p>
          <a:p>
            <a:pPr marL="342900" lvl="1" indent="-342900">
              <a:buClr>
                <a:schemeClr val="tx1"/>
              </a:buClr>
              <a:buFont typeface="Wingdings" pitchFamily="2" charset="2"/>
              <a:buChar char="v"/>
            </a:pPr>
            <a:r>
              <a:rPr lang="zh-CN" altLang="en-US" b="1" dirty="0">
                <a:solidFill>
                  <a:schemeClr val="tx1"/>
                </a:solidFill>
                <a:latin typeface="Verdana" pitchFamily="34" charset="0"/>
                <a:ea typeface="宋体" pitchFamily="2" charset="-122"/>
              </a:rPr>
              <a:t>为什么要测量？</a:t>
            </a:r>
            <a:endParaRPr lang="en-US" altLang="zh-CN" b="1" dirty="0">
              <a:solidFill>
                <a:schemeClr val="tx1"/>
              </a:solidFill>
              <a:latin typeface="Verdana" pitchFamily="34" charset="0"/>
              <a:ea typeface="宋体" pitchFamily="2" charset="-122"/>
            </a:endParaRPr>
          </a:p>
          <a:p>
            <a:pPr marL="742950" lvl="2" indent="-342900">
              <a:buClr>
                <a:schemeClr val="tx1"/>
              </a:buClr>
              <a:buFont typeface="Wingdings" pitchFamily="2" charset="2"/>
              <a:buChar char="v"/>
            </a:pPr>
            <a:r>
              <a:rPr lang="zh-CN" altLang="en-US" dirty="0">
                <a:solidFill>
                  <a:schemeClr val="tx1"/>
                </a:solidFill>
                <a:ea typeface="宋体" pitchFamily="2" charset="-122"/>
              </a:rPr>
              <a:t>理想与现实的差距 </a:t>
            </a:r>
            <a:endParaRPr lang="en-US" altLang="zh-CN" dirty="0">
              <a:solidFill>
                <a:schemeClr val="tx1"/>
              </a:solidFill>
              <a:ea typeface="宋体" pitchFamily="2" charset="-122"/>
            </a:endParaRPr>
          </a:p>
          <a:p>
            <a:pPr marL="742950" lvl="2" indent="-342900">
              <a:buClr>
                <a:schemeClr val="tx1"/>
              </a:buClr>
              <a:buFont typeface="Wingdings" pitchFamily="2" charset="2"/>
              <a:buChar char="v"/>
            </a:pPr>
            <a:r>
              <a:rPr lang="zh-CN" altLang="en-US" dirty="0">
                <a:solidFill>
                  <a:schemeClr val="tx1"/>
                </a:solidFill>
                <a:ea typeface="宋体" pitchFamily="2" charset="-122"/>
              </a:rPr>
              <a:t>举例：</a:t>
            </a:r>
            <a:r>
              <a:rPr lang="en-US" altLang="zh-CN" dirty="0">
                <a:solidFill>
                  <a:schemeClr val="tx1"/>
                </a:solidFill>
                <a:ea typeface="宋体" pitchFamily="2" charset="-122"/>
              </a:rPr>
              <a:t>MIMO</a:t>
            </a:r>
            <a:r>
              <a:rPr lang="zh-CN" altLang="en-US" dirty="0">
                <a:solidFill>
                  <a:schemeClr val="tx1"/>
                </a:solidFill>
                <a:ea typeface="宋体" pitchFamily="2" charset="-122"/>
              </a:rPr>
              <a:t>信道容量</a:t>
            </a:r>
            <a:r>
              <a:rPr lang="en-US" altLang="zh-CN" dirty="0">
                <a:solidFill>
                  <a:schemeClr val="tx1"/>
                </a:solidFill>
                <a:ea typeface="宋体" pitchFamily="2" charset="-122"/>
              </a:rPr>
              <a:t>-</a:t>
            </a:r>
            <a:r>
              <a:rPr lang="zh-CN" altLang="en-US" dirty="0">
                <a:solidFill>
                  <a:schemeClr val="tx1"/>
                </a:solidFill>
                <a:ea typeface="宋体" pitchFamily="2" charset="-122"/>
              </a:rPr>
              <a:t>独立同分布高斯信道</a:t>
            </a:r>
            <a:endParaRPr lang="en-US" altLang="zh-CN" dirty="0">
              <a:solidFill>
                <a:schemeClr val="tx1"/>
              </a:solidFill>
              <a:ea typeface="宋体" pitchFamily="2" charset="-122"/>
            </a:endParaRPr>
          </a:p>
          <a:p>
            <a:pPr marL="742950" lvl="2" indent="-342900">
              <a:buClr>
                <a:schemeClr val="tx1"/>
              </a:buClr>
              <a:buFont typeface="Wingdings" pitchFamily="2" charset="2"/>
              <a:buChar char="v"/>
            </a:pPr>
            <a:endParaRPr lang="en-US" altLang="zh-CN" dirty="0">
              <a:solidFill>
                <a:schemeClr val="tx1"/>
              </a:solidFill>
              <a:ea typeface="宋体" pitchFamily="2" charset="-122"/>
            </a:endParaRPr>
          </a:p>
          <a:p>
            <a:pPr marL="0" indent="0">
              <a:buNone/>
            </a:pPr>
            <a:endParaRPr lang="zh-CN" altLang="en-US" dirty="0"/>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14</a:t>
            </a:fld>
            <a:endParaRPr lang="en-US" altLang="zh-CN"/>
          </a:p>
        </p:txBody>
      </p:sp>
    </p:spTree>
    <p:extLst>
      <p:ext uri="{BB962C8B-B14F-4D97-AF65-F5344CB8AC3E}">
        <p14:creationId xmlns:p14="http://schemas.microsoft.com/office/powerpoint/2010/main" val="57146238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测量原理及测试信号选择</a:t>
            </a:r>
          </a:p>
        </p:txBody>
      </p:sp>
      <p:sp>
        <p:nvSpPr>
          <p:cNvPr id="3" name="内容占位符 2"/>
          <p:cNvSpPr>
            <a:spLocks noGrp="1"/>
          </p:cNvSpPr>
          <p:nvPr>
            <p:ph idx="1"/>
          </p:nvPr>
        </p:nvSpPr>
        <p:spPr>
          <a:xfrm>
            <a:off x="304800" y="836712"/>
            <a:ext cx="8382000" cy="5257800"/>
          </a:xfrm>
        </p:spPr>
        <p:txBody>
          <a:bodyPr/>
          <a:lstStyle/>
          <a:p>
            <a:r>
              <a:rPr lang="zh-CN" altLang="en-US" dirty="0">
                <a:solidFill>
                  <a:srgbClr val="000000"/>
                </a:solidFill>
              </a:rPr>
              <a:t>测量原理</a:t>
            </a:r>
            <a:endParaRPr lang="en-US" altLang="zh-CN" dirty="0">
              <a:solidFill>
                <a:srgbClr val="000000"/>
              </a:solidFill>
            </a:endParaRPr>
          </a:p>
          <a:p>
            <a:r>
              <a:rPr lang="zh-CN" altLang="en-US" dirty="0">
                <a:solidFill>
                  <a:srgbClr val="000000"/>
                </a:solidFill>
              </a:rPr>
              <a:t>测试信号</a:t>
            </a:r>
            <a:r>
              <a:rPr lang="en-US" altLang="zh-CN" i="1" dirty="0">
                <a:solidFill>
                  <a:srgbClr val="000000"/>
                </a:solidFill>
              </a:rPr>
              <a:t>x(t)</a:t>
            </a:r>
            <a:r>
              <a:rPr lang="zh-CN" altLang="en-US" dirty="0">
                <a:solidFill>
                  <a:srgbClr val="000000"/>
                </a:solidFill>
              </a:rPr>
              <a:t>要求</a:t>
            </a:r>
            <a:endParaRPr lang="en-US" altLang="zh-CN" i="1" dirty="0">
              <a:solidFill>
                <a:srgbClr val="000000"/>
              </a:solidFill>
            </a:endParaRPr>
          </a:p>
          <a:p>
            <a:pPr lvl="1"/>
            <a:r>
              <a:rPr lang="zh-CN" altLang="en-US" sz="2400" dirty="0">
                <a:solidFill>
                  <a:srgbClr val="000000"/>
                </a:solidFill>
              </a:rPr>
              <a:t>具有很好的自相关特性</a:t>
            </a:r>
            <a:endParaRPr lang="en-US" altLang="zh-CN" sz="2400" dirty="0">
              <a:solidFill>
                <a:srgbClr val="000000"/>
              </a:solidFill>
            </a:endParaRPr>
          </a:p>
          <a:p>
            <a:pPr lvl="1"/>
            <a:r>
              <a:rPr lang="zh-CN" altLang="en-US" sz="2400" dirty="0">
                <a:solidFill>
                  <a:srgbClr val="000000"/>
                </a:solidFill>
              </a:rPr>
              <a:t>具有频谱平坦特征</a:t>
            </a:r>
            <a:endParaRPr lang="en-US" altLang="zh-CN" sz="2400" dirty="0">
              <a:solidFill>
                <a:srgbClr val="000000"/>
              </a:solidFill>
            </a:endParaRPr>
          </a:p>
          <a:p>
            <a:r>
              <a:rPr lang="zh-CN" altLang="en-US" dirty="0">
                <a:solidFill>
                  <a:srgbClr val="000000"/>
                </a:solidFill>
              </a:rPr>
              <a:t>常用测量信号选择  </a:t>
            </a:r>
            <a:endParaRPr lang="en-US" altLang="zh-CN" dirty="0">
              <a:solidFill>
                <a:srgbClr val="000000"/>
              </a:solidFill>
            </a:endParaRPr>
          </a:p>
          <a:p>
            <a:pPr lvl="1"/>
            <a:r>
              <a:rPr lang="zh-CN" altLang="en-US" sz="2400" dirty="0">
                <a:solidFill>
                  <a:srgbClr val="000000"/>
                </a:solidFill>
              </a:rPr>
              <a:t>伪随机序列（</a:t>
            </a:r>
            <a:r>
              <a:rPr lang="en-US" altLang="zh-CN" sz="2400" dirty="0">
                <a:solidFill>
                  <a:srgbClr val="000000"/>
                </a:solidFill>
              </a:rPr>
              <a:t>PN</a:t>
            </a:r>
            <a:r>
              <a:rPr lang="zh-CN" altLang="en-US" sz="2400" dirty="0">
                <a:solidFill>
                  <a:srgbClr val="000000"/>
                </a:solidFill>
              </a:rPr>
              <a:t>）         如</a:t>
            </a:r>
            <a:r>
              <a:rPr lang="en-US" altLang="zh-CN" sz="2400" dirty="0" err="1">
                <a:solidFill>
                  <a:srgbClr val="000000"/>
                </a:solidFill>
              </a:rPr>
              <a:t>Propsound</a:t>
            </a:r>
            <a:endParaRPr lang="en-US" altLang="zh-CN" sz="2400" dirty="0">
              <a:solidFill>
                <a:srgbClr val="000000"/>
              </a:solidFill>
            </a:endParaRPr>
          </a:p>
          <a:p>
            <a:pPr lvl="1"/>
            <a:r>
              <a:rPr lang="zh-CN" altLang="en-US" sz="2400" dirty="0">
                <a:solidFill>
                  <a:srgbClr val="000000"/>
                </a:solidFill>
              </a:rPr>
              <a:t>宽带频域信号（</a:t>
            </a:r>
            <a:r>
              <a:rPr lang="en-US" altLang="zh-CN" sz="2400" dirty="0">
                <a:solidFill>
                  <a:srgbClr val="000000"/>
                </a:solidFill>
              </a:rPr>
              <a:t>OFDM</a:t>
            </a:r>
            <a:r>
              <a:rPr lang="zh-CN" altLang="en-US" sz="2400" dirty="0">
                <a:solidFill>
                  <a:srgbClr val="000000"/>
                </a:solidFill>
              </a:rPr>
              <a:t>）如</a:t>
            </a:r>
            <a:r>
              <a:rPr lang="en-US" altLang="zh-CN" sz="2400">
                <a:solidFill>
                  <a:srgbClr val="000000"/>
                </a:solidFill>
              </a:rPr>
              <a:t>RUSK </a:t>
            </a:r>
            <a:r>
              <a:rPr lang="en-US" altLang="zh-CN" sz="2400" dirty="0">
                <a:solidFill>
                  <a:srgbClr val="000000"/>
                </a:solidFill>
              </a:rPr>
              <a:t>sounder</a:t>
            </a:r>
          </a:p>
          <a:p>
            <a:pPr lvl="1"/>
            <a:r>
              <a:rPr lang="zh-CN" altLang="en-US" sz="2400" dirty="0">
                <a:solidFill>
                  <a:srgbClr val="000000"/>
                </a:solidFill>
              </a:rPr>
              <a:t>线性调频序列（</a:t>
            </a:r>
            <a:r>
              <a:rPr lang="en-US" altLang="zh-CN" sz="2400" dirty="0">
                <a:solidFill>
                  <a:srgbClr val="000000"/>
                </a:solidFill>
              </a:rPr>
              <a:t>Chirp</a:t>
            </a:r>
            <a:r>
              <a:rPr lang="zh-CN" altLang="en-US" sz="2400" dirty="0">
                <a:solidFill>
                  <a:srgbClr val="000000"/>
                </a:solidFill>
              </a:rPr>
              <a:t>）  </a:t>
            </a:r>
            <a:r>
              <a:rPr lang="en-US" altLang="zh-CN" sz="2400" dirty="0">
                <a:solidFill>
                  <a:srgbClr val="000000"/>
                </a:solidFill>
              </a:rPr>
              <a:t>THU sounder</a:t>
            </a:r>
          </a:p>
          <a:p>
            <a:pPr lvl="1"/>
            <a:endParaRPr lang="en-US" altLang="zh-CN" sz="2400" dirty="0">
              <a:solidFill>
                <a:srgbClr val="000000"/>
              </a:solidFill>
            </a:endParaRPr>
          </a:p>
          <a:p>
            <a:endParaRPr lang="en-US" altLang="zh-CN" dirty="0">
              <a:solidFill>
                <a:srgbClr val="000000"/>
              </a:solidFill>
            </a:endParaRPr>
          </a:p>
          <a:p>
            <a:pPr lvl="1"/>
            <a:endParaRPr lang="en-US" altLang="zh-CN" dirty="0">
              <a:solidFill>
                <a:srgbClr val="000000"/>
              </a:solidFill>
            </a:endParaRPr>
          </a:p>
          <a:p>
            <a:pPr lvl="1"/>
            <a:endParaRPr lang="en-US" altLang="zh-CN" dirty="0">
              <a:solidFill>
                <a:srgbClr val="000000"/>
              </a:solidFill>
            </a:endParaRPr>
          </a:p>
          <a:p>
            <a:pPr lvl="1"/>
            <a:endParaRPr lang="en-US" altLang="zh-CN" dirty="0">
              <a:solidFill>
                <a:srgbClr val="000000"/>
              </a:solidFill>
            </a:endParaRP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pic>
        <p:nvPicPr>
          <p:cNvPr id="4"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813" y="4581128"/>
            <a:ext cx="2916139"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4509120"/>
            <a:ext cx="2987824" cy="246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对象 6"/>
          <p:cNvGraphicFramePr>
            <a:graphicFrameLocks noChangeAspect="1"/>
          </p:cNvGraphicFramePr>
          <p:nvPr>
            <p:extLst>
              <p:ext uri="{D42A27DB-BD31-4B8C-83A1-F6EECF244321}">
                <p14:modId xmlns:p14="http://schemas.microsoft.com/office/powerpoint/2010/main" val="12199675"/>
              </p:ext>
            </p:extLst>
          </p:nvPr>
        </p:nvGraphicFramePr>
        <p:xfrm>
          <a:off x="4081190" y="980728"/>
          <a:ext cx="1858962" cy="358775"/>
        </p:xfrm>
        <a:graphic>
          <a:graphicData uri="http://schemas.openxmlformats.org/presentationml/2006/ole">
            <mc:AlternateContent xmlns:mc="http://schemas.openxmlformats.org/markup-compatibility/2006">
              <mc:Choice xmlns:v="urn:schemas-microsoft-com:vml" Requires="v">
                <p:oleObj spid="_x0000_s2123" name="公式" r:id="rId6" imgW="1180800" imgH="228600" progId="Equation.3">
                  <p:embed/>
                </p:oleObj>
              </mc:Choice>
              <mc:Fallback>
                <p:oleObj name="公式" r:id="rId6" imgW="1180800" imgH="228600" progId="Equation.3">
                  <p:embed/>
                  <p:pic>
                    <p:nvPicPr>
                      <p:cNvPr id="0" name="对象 3"/>
                      <p:cNvPicPr>
                        <a:picLocks noChangeAspect="1" noChangeArrowheads="1"/>
                      </p:cNvPicPr>
                      <p:nvPr/>
                    </p:nvPicPr>
                    <p:blipFill>
                      <a:blip r:embed="rId7"/>
                      <a:srcRect/>
                      <a:stretch>
                        <a:fillRect/>
                      </a:stretch>
                    </p:blipFill>
                    <p:spPr bwMode="auto">
                      <a:xfrm>
                        <a:off x="4081190" y="980728"/>
                        <a:ext cx="18589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灯片编号占位符 4"/>
          <p:cNvSpPr>
            <a:spLocks noGrp="1"/>
          </p:cNvSpPr>
          <p:nvPr>
            <p:ph type="sldNum" sz="quarter" idx="11"/>
          </p:nvPr>
        </p:nvSpPr>
        <p:spPr/>
        <p:txBody>
          <a:bodyPr/>
          <a:lstStyle/>
          <a:p>
            <a:pPr>
              <a:defRPr/>
            </a:pPr>
            <a:fld id="{6031EF14-3A35-44F4-A506-F525C6624BEF}" type="slidenum">
              <a:rPr lang="zh-CN" altLang="en-US" smtClean="0"/>
              <a:pPr>
                <a:defRPr/>
              </a:pPr>
              <a:t>15</a:t>
            </a:fld>
            <a:endParaRPr lang="en-US" altLang="zh-CN"/>
          </a:p>
        </p:txBody>
      </p:sp>
    </p:spTree>
    <p:extLst>
      <p:ext uri="{BB962C8B-B14F-4D97-AF65-F5344CB8AC3E}">
        <p14:creationId xmlns:p14="http://schemas.microsoft.com/office/powerpoint/2010/main" val="83023475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校准原理（</a:t>
            </a:r>
            <a:r>
              <a:rPr lang="en-US" altLang="zh-CN" dirty="0"/>
              <a:t>Calibration</a:t>
            </a:r>
            <a:r>
              <a:rPr lang="zh-CN" altLang="en-US" dirty="0"/>
              <a:t>）</a:t>
            </a:r>
          </a:p>
        </p:txBody>
      </p:sp>
      <p:sp>
        <p:nvSpPr>
          <p:cNvPr id="3" name="内容占位符 2"/>
          <p:cNvSpPr>
            <a:spLocks noGrp="1"/>
          </p:cNvSpPr>
          <p:nvPr>
            <p:ph idx="1"/>
          </p:nvPr>
        </p:nvSpPr>
        <p:spPr/>
        <p:txBody>
          <a:bodyPr/>
          <a:lstStyle/>
          <a:p>
            <a:pPr eaLnBrk="1" hangingPunct="1"/>
            <a:r>
              <a:rPr lang="zh-CN" altLang="en-US" dirty="0">
                <a:solidFill>
                  <a:srgbClr val="000000"/>
                </a:solidFill>
                <a:ea typeface="宋体" pitchFamily="2" charset="-122"/>
              </a:rPr>
              <a:t>需要校准测量系统中的非理想因素</a:t>
            </a:r>
            <a:endParaRPr lang="en-US" altLang="zh-CN" dirty="0">
              <a:solidFill>
                <a:srgbClr val="000000"/>
              </a:solidFill>
              <a:ea typeface="宋体" pitchFamily="2" charset="-122"/>
            </a:endParaRPr>
          </a:p>
          <a:p>
            <a:pPr lvl="1" eaLnBrk="1" hangingPunct="1"/>
            <a:r>
              <a:rPr lang="zh-CN" altLang="en-US" dirty="0">
                <a:solidFill>
                  <a:srgbClr val="000000"/>
                </a:solidFill>
                <a:ea typeface="宋体" pitchFamily="2" charset="-122"/>
              </a:rPr>
              <a:t>射频器件响应</a:t>
            </a:r>
            <a:endParaRPr lang="en-US" altLang="zh-CN" dirty="0">
              <a:solidFill>
                <a:srgbClr val="000000"/>
              </a:solidFill>
              <a:ea typeface="宋体" pitchFamily="2" charset="-122"/>
            </a:endParaRPr>
          </a:p>
          <a:p>
            <a:pPr lvl="1" eaLnBrk="1" hangingPunct="1"/>
            <a:r>
              <a:rPr lang="zh-CN" altLang="en-US" dirty="0">
                <a:solidFill>
                  <a:srgbClr val="000000"/>
                </a:solidFill>
                <a:ea typeface="宋体" pitchFamily="2" charset="-122"/>
              </a:rPr>
              <a:t>天线方向图</a:t>
            </a:r>
            <a:endParaRPr lang="en-US" altLang="zh-CN" dirty="0">
              <a:solidFill>
                <a:srgbClr val="000000"/>
              </a:solidFill>
              <a:ea typeface="宋体" pitchFamily="2" charset="-122"/>
            </a:endParaRPr>
          </a:p>
          <a:p>
            <a:pPr lvl="1" eaLnBrk="1" hangingPunct="1"/>
            <a:r>
              <a:rPr lang="zh-CN" altLang="en-US" dirty="0">
                <a:solidFill>
                  <a:srgbClr val="000000"/>
                </a:solidFill>
                <a:ea typeface="宋体" pitchFamily="2" charset="-122"/>
              </a:rPr>
              <a:t>相位噪声</a:t>
            </a:r>
            <a:endParaRPr lang="en-US" altLang="zh-CN" dirty="0">
              <a:solidFill>
                <a:srgbClr val="000000"/>
              </a:solidFill>
              <a:ea typeface="宋体" pitchFamily="2" charset="-122"/>
            </a:endParaRPr>
          </a:p>
          <a:p>
            <a:pPr lvl="1" eaLnBrk="1" hangingPunct="1"/>
            <a:r>
              <a:rPr lang="zh-CN" altLang="en-US" dirty="0">
                <a:solidFill>
                  <a:srgbClr val="000000"/>
                </a:solidFill>
                <a:ea typeface="宋体" pitchFamily="2" charset="-122"/>
              </a:rPr>
              <a:t>频率偏移</a:t>
            </a:r>
            <a:endParaRPr lang="en-US" altLang="zh-CN" dirty="0">
              <a:solidFill>
                <a:srgbClr val="000000"/>
              </a:solidFill>
              <a:ea typeface="宋体" pitchFamily="2" charset="-122"/>
            </a:endParaRPr>
          </a:p>
          <a:p>
            <a:pPr eaLnBrk="1" hangingPunct="1"/>
            <a:r>
              <a:rPr lang="zh-CN" altLang="en-US" dirty="0">
                <a:solidFill>
                  <a:srgbClr val="000000"/>
                </a:solidFill>
                <a:ea typeface="宋体" pitchFamily="2" charset="-122"/>
              </a:rPr>
              <a:t>例：</a:t>
            </a:r>
            <a:r>
              <a:rPr lang="en-US" altLang="zh-CN" dirty="0">
                <a:solidFill>
                  <a:srgbClr val="000000"/>
                </a:solidFill>
                <a:ea typeface="宋体" pitchFamily="2" charset="-122"/>
              </a:rPr>
              <a:t>RF</a:t>
            </a:r>
            <a:r>
              <a:rPr lang="zh-CN" altLang="en-US" dirty="0">
                <a:solidFill>
                  <a:srgbClr val="000000"/>
                </a:solidFill>
                <a:ea typeface="宋体" pitchFamily="2" charset="-122"/>
              </a:rPr>
              <a:t>器件校正</a:t>
            </a:r>
          </a:p>
          <a:p>
            <a:pPr lvl="1" eaLnBrk="1" hangingPunct="1"/>
            <a:r>
              <a:rPr lang="zh-CN" altLang="en-US" dirty="0">
                <a:solidFill>
                  <a:srgbClr val="000000"/>
                </a:solidFill>
                <a:ea typeface="宋体" pitchFamily="2" charset="-122"/>
              </a:rPr>
              <a:t>校准</a:t>
            </a:r>
            <a:r>
              <a:rPr lang="en-US" altLang="zh-CN" dirty="0">
                <a:solidFill>
                  <a:srgbClr val="000000"/>
                </a:solidFill>
                <a:ea typeface="宋体" pitchFamily="2" charset="-122"/>
              </a:rPr>
              <a:t>RF</a:t>
            </a:r>
            <a:r>
              <a:rPr lang="zh-CN" altLang="en-US" dirty="0">
                <a:solidFill>
                  <a:srgbClr val="000000"/>
                </a:solidFill>
                <a:ea typeface="宋体" pitchFamily="2" charset="-122"/>
              </a:rPr>
              <a:t>器件引入的频域复响应和延时</a:t>
            </a:r>
          </a:p>
          <a:p>
            <a:endParaRPr lang="zh-CN" altLang="en-US" dirty="0"/>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16</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3681526238"/>
              </p:ext>
            </p:extLst>
          </p:nvPr>
        </p:nvGraphicFramePr>
        <p:xfrm>
          <a:off x="3400152" y="3646289"/>
          <a:ext cx="2540000" cy="358775"/>
        </p:xfrm>
        <a:graphic>
          <a:graphicData uri="http://schemas.openxmlformats.org/presentationml/2006/ole">
            <mc:AlternateContent xmlns:mc="http://schemas.openxmlformats.org/markup-compatibility/2006">
              <mc:Choice xmlns:v="urn:schemas-microsoft-com:vml" Requires="v">
                <p:oleObj spid="_x0000_s61474" name="公式" r:id="rId3" imgW="1612800" imgH="228600" progId="Equation.3">
                  <p:embed/>
                </p:oleObj>
              </mc:Choice>
              <mc:Fallback>
                <p:oleObj name="公式" r:id="rId3" imgW="1612800" imgH="228600" progId="Equation.3">
                  <p:embed/>
                  <p:pic>
                    <p:nvPicPr>
                      <p:cNvPr id="0" name="对象 6"/>
                      <p:cNvPicPr>
                        <a:picLocks noChangeAspect="1" noChangeArrowheads="1"/>
                      </p:cNvPicPr>
                      <p:nvPr/>
                    </p:nvPicPr>
                    <p:blipFill>
                      <a:blip r:embed="rId4"/>
                      <a:srcRect/>
                      <a:stretch>
                        <a:fillRect/>
                      </a:stretch>
                    </p:blipFill>
                    <p:spPr bwMode="auto">
                      <a:xfrm>
                        <a:off x="3400152" y="3646289"/>
                        <a:ext cx="25400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14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327" y="4402410"/>
            <a:ext cx="2524125" cy="2266950"/>
          </a:xfrm>
          <a:prstGeom prst="rect">
            <a:avLst/>
          </a:prstGeom>
          <a:noFill/>
          <a:extLst>
            <a:ext uri="{909E8E84-426E-40DD-AFC4-6F175D3DCCD1}">
              <a14:hiddenFill xmlns:a14="http://schemas.microsoft.com/office/drawing/2010/main">
                <a:solidFill>
                  <a:srgbClr val="FFFFFF"/>
                </a:solidFill>
              </a14:hiddenFill>
            </a:ext>
          </a:extLst>
        </p:spPr>
      </p:pic>
      <p:pic>
        <p:nvPicPr>
          <p:cNvPr id="614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6760" y="4364310"/>
            <a:ext cx="2524125" cy="23050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8"/>
          <p:cNvSpPr>
            <a:spLocks noChangeArrowheads="1"/>
          </p:cNvSpPr>
          <p:nvPr/>
        </p:nvSpPr>
        <p:spPr bwMode="auto">
          <a:xfrm>
            <a:off x="-35496" y="650019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  </a:t>
            </a:r>
            <a:r>
              <a:rPr kumimoji="0" lang="zh-CN" altLang="en-US" sz="11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校正前频域响应                </a:t>
            </a:r>
            <a:r>
              <a:rPr kumimoji="0" lang="en-US" altLang="zh-CN" sz="12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(b)  </a:t>
            </a:r>
            <a:r>
              <a:rPr kumimoji="0" lang="zh-CN" altLang="en-US" sz="11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校正后频域响应</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54069980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10" name="Rectangle 2"/>
          <p:cNvSpPr>
            <a:spLocks noGrp="1" noChangeArrowheads="1"/>
          </p:cNvSpPr>
          <p:nvPr>
            <p:ph type="title"/>
          </p:nvPr>
        </p:nvSpPr>
        <p:spPr/>
        <p:txBody>
          <a:bodyPr/>
          <a:lstStyle/>
          <a:p>
            <a:r>
              <a:rPr lang="zh-CN" altLang="en-US" dirty="0">
                <a:ea typeface="宋体" pitchFamily="2" charset="-122"/>
              </a:rPr>
              <a:t>多天线信道测量理论与系统</a:t>
            </a:r>
          </a:p>
        </p:txBody>
      </p:sp>
      <p:sp>
        <p:nvSpPr>
          <p:cNvPr id="1451011" name="Rectangle 3" descr="Rectangle: Click to edit Master text styles&#10;Second level&#10;Third level&#10;Fourth level&#10;Fifth level"/>
          <p:cNvSpPr>
            <a:spLocks noGrp="1" noChangeArrowheads="1"/>
          </p:cNvSpPr>
          <p:nvPr>
            <p:ph type="body" idx="1"/>
          </p:nvPr>
        </p:nvSpPr>
        <p:spPr/>
        <p:txBody>
          <a:bodyPr/>
          <a:lstStyle/>
          <a:p>
            <a:r>
              <a:rPr lang="en-US" altLang="zh-CN" sz="3200" dirty="0">
                <a:solidFill>
                  <a:schemeClr val="tx1"/>
                </a:solidFill>
                <a:ea typeface="宋体" pitchFamily="2" charset="-122"/>
              </a:rPr>
              <a:t>MIMO</a:t>
            </a:r>
            <a:r>
              <a:rPr lang="zh-CN" altLang="en-US" sz="3200" dirty="0">
                <a:solidFill>
                  <a:schemeClr val="tx1"/>
                </a:solidFill>
                <a:ea typeface="宋体" pitchFamily="2" charset="-122"/>
              </a:rPr>
              <a:t>技术的广泛应用</a:t>
            </a:r>
            <a:endParaRPr lang="en-US" altLang="zh-CN" sz="3200" dirty="0">
              <a:solidFill>
                <a:schemeClr val="tx1"/>
              </a:solidFill>
              <a:ea typeface="宋体" pitchFamily="2" charset="-122"/>
            </a:endParaRPr>
          </a:p>
          <a:p>
            <a:pPr lvl="1"/>
            <a:r>
              <a:rPr lang="en-US" altLang="zh-CN" sz="3200" dirty="0">
                <a:solidFill>
                  <a:schemeClr val="tx1"/>
                </a:solidFill>
                <a:ea typeface="宋体" pitchFamily="2" charset="-122"/>
              </a:rPr>
              <a:t>MIMO</a:t>
            </a:r>
            <a:r>
              <a:rPr lang="zh-CN" altLang="en-US" sz="3200" dirty="0">
                <a:solidFill>
                  <a:schemeClr val="tx1"/>
                </a:solidFill>
                <a:ea typeface="宋体" pitchFamily="2" charset="-122"/>
              </a:rPr>
              <a:t>信道测量需要多个收发天线</a:t>
            </a:r>
            <a:endParaRPr lang="en-US" altLang="zh-CN" sz="3200" dirty="0">
              <a:solidFill>
                <a:schemeClr val="tx1"/>
              </a:solidFill>
              <a:ea typeface="宋体" pitchFamily="2" charset="-122"/>
            </a:endParaRPr>
          </a:p>
          <a:p>
            <a:r>
              <a:rPr lang="zh-CN" altLang="en-US" sz="3200" dirty="0">
                <a:solidFill>
                  <a:schemeClr val="tx1"/>
                </a:solidFill>
                <a:ea typeface="宋体" pitchFamily="2" charset="-122"/>
              </a:rPr>
              <a:t>多天线信道测量平台可以根据设计思路的不同分为两种：</a:t>
            </a:r>
          </a:p>
          <a:p>
            <a:pPr lvl="1"/>
            <a:r>
              <a:rPr lang="zh-CN" altLang="en-US" b="1" dirty="0">
                <a:solidFill>
                  <a:schemeClr val="tx1"/>
                </a:solidFill>
                <a:ea typeface="宋体" pitchFamily="2" charset="-122"/>
              </a:rPr>
              <a:t>独立射频通道方案</a:t>
            </a:r>
            <a:endParaRPr lang="en-US" altLang="zh-CN" b="1" dirty="0">
              <a:solidFill>
                <a:schemeClr val="tx1"/>
              </a:solidFill>
              <a:ea typeface="宋体" pitchFamily="2" charset="-122"/>
            </a:endParaRPr>
          </a:p>
          <a:p>
            <a:pPr lvl="2"/>
            <a:r>
              <a:rPr lang="zh-CN" altLang="en-US" dirty="0">
                <a:solidFill>
                  <a:schemeClr val="tx1"/>
                </a:solidFill>
                <a:ea typeface="宋体" pitchFamily="2" charset="-122"/>
              </a:rPr>
              <a:t>利用独立射频器件搭建不同的射频通道</a:t>
            </a:r>
          </a:p>
          <a:p>
            <a:pPr lvl="1"/>
            <a:r>
              <a:rPr lang="zh-CN" altLang="en-US" b="1" dirty="0">
                <a:solidFill>
                  <a:schemeClr val="tx1"/>
                </a:solidFill>
                <a:ea typeface="宋体" pitchFamily="2" charset="-122"/>
              </a:rPr>
              <a:t>微波开关切换方案</a:t>
            </a:r>
            <a:endParaRPr lang="en-US" altLang="zh-CN" b="1" dirty="0">
              <a:solidFill>
                <a:schemeClr val="tx1"/>
              </a:solidFill>
              <a:ea typeface="宋体" pitchFamily="2" charset="-122"/>
            </a:endParaRPr>
          </a:p>
          <a:p>
            <a:pPr lvl="2"/>
            <a:r>
              <a:rPr lang="zh-CN" altLang="en-US" dirty="0">
                <a:solidFill>
                  <a:schemeClr val="tx1"/>
                </a:solidFill>
                <a:ea typeface="宋体" pitchFamily="2" charset="-122"/>
              </a:rPr>
              <a:t>系统的发端（收端）共用一个射频单元</a:t>
            </a:r>
            <a:endParaRPr lang="en-US" altLang="zh-CN" dirty="0">
              <a:solidFill>
                <a:schemeClr val="tx1"/>
              </a:solidFill>
              <a:ea typeface="宋体" pitchFamily="2" charset="-122"/>
            </a:endParaRPr>
          </a:p>
          <a:p>
            <a:pPr lvl="2"/>
            <a:r>
              <a:rPr lang="zh-CN" altLang="en-US" dirty="0">
                <a:solidFill>
                  <a:schemeClr val="tx1"/>
                </a:solidFill>
                <a:ea typeface="宋体" pitchFamily="2" charset="-122"/>
              </a:rPr>
              <a:t>利用高速微波切换开关，依次将各天线阵元连接到射频单元</a:t>
            </a:r>
            <a:endParaRPr lang="en-US" altLang="zh-CN" dirty="0">
              <a:solidFill>
                <a:schemeClr val="tx1"/>
              </a:solidFill>
              <a:ea typeface="宋体" pitchFamily="2" charset="-122"/>
            </a:endParaRPr>
          </a:p>
          <a:p>
            <a:pPr lvl="2"/>
            <a:endParaRPr lang="en-US" altLang="zh-CN" dirty="0">
              <a:solidFill>
                <a:schemeClr val="tx1"/>
              </a:solidFill>
              <a:ea typeface="宋体" pitchFamily="2" charset="-122"/>
            </a:endParaRPr>
          </a:p>
        </p:txBody>
      </p:sp>
      <p:sp>
        <p:nvSpPr>
          <p:cNvPr id="2" name="灯片编号占位符 1"/>
          <p:cNvSpPr>
            <a:spLocks noGrp="1"/>
          </p:cNvSpPr>
          <p:nvPr>
            <p:ph type="sldNum" sz="quarter" idx="11"/>
          </p:nvPr>
        </p:nvSpPr>
        <p:spPr/>
        <p:txBody>
          <a:bodyPr/>
          <a:lstStyle/>
          <a:p>
            <a:pPr>
              <a:defRPr/>
            </a:pPr>
            <a:fld id="{6031EF14-3A35-44F4-A506-F525C6624BEF}" type="slidenum">
              <a:rPr lang="zh-CN" altLang="en-US" smtClean="0"/>
              <a:pPr>
                <a:defRPr/>
              </a:pPr>
              <a:t>17</a:t>
            </a:fld>
            <a:endParaRPr lang="en-US" altLang="zh-CN"/>
          </a:p>
        </p:txBody>
      </p:sp>
    </p:spTree>
    <p:extLst>
      <p:ext uri="{BB962C8B-B14F-4D97-AF65-F5344CB8AC3E}">
        <p14:creationId xmlns:p14="http://schemas.microsoft.com/office/powerpoint/2010/main" val="219298692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itchFamily="2" charset="-122"/>
              </a:rPr>
              <a:t>多天线信道测量平台</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399140983"/>
              </p:ext>
            </p:extLst>
          </p:nvPr>
        </p:nvGraphicFramePr>
        <p:xfrm>
          <a:off x="338063" y="3330664"/>
          <a:ext cx="8496945" cy="2834640"/>
        </p:xfrm>
        <a:graphic>
          <a:graphicData uri="http://schemas.openxmlformats.org/drawingml/2006/table">
            <a:tbl>
              <a:tblPr firstRow="1" bandRow="1">
                <a:tableStyleId>{5C22544A-7EE6-4342-B048-85BDC9FD1C3A}</a:tableStyleId>
              </a:tblPr>
              <a:tblGrid>
                <a:gridCol w="1386914">
                  <a:extLst>
                    <a:ext uri="{9D8B030D-6E8A-4147-A177-3AD203B41FA5}">
                      <a16:colId xmlns:a16="http://schemas.microsoft.com/office/drawing/2014/main" val="20000"/>
                    </a:ext>
                  </a:extLst>
                </a:gridCol>
                <a:gridCol w="3430787">
                  <a:extLst>
                    <a:ext uri="{9D8B030D-6E8A-4147-A177-3AD203B41FA5}">
                      <a16:colId xmlns:a16="http://schemas.microsoft.com/office/drawing/2014/main" val="20001"/>
                    </a:ext>
                  </a:extLst>
                </a:gridCol>
                <a:gridCol w="3679244">
                  <a:extLst>
                    <a:ext uri="{9D8B030D-6E8A-4147-A177-3AD203B41FA5}">
                      <a16:colId xmlns:a16="http://schemas.microsoft.com/office/drawing/2014/main" val="20002"/>
                    </a:ext>
                  </a:extLst>
                </a:gridCol>
              </a:tblGrid>
              <a:tr h="370840">
                <a:tc>
                  <a:txBody>
                    <a:bodyPr/>
                    <a:lstStyle/>
                    <a:p>
                      <a:endParaRPr lang="zh-CN" altLang="en-US" sz="2400" dirty="0"/>
                    </a:p>
                  </a:txBody>
                  <a:tcPr/>
                </a:tc>
                <a:tc>
                  <a:txBody>
                    <a:bodyPr/>
                    <a:lstStyle/>
                    <a:p>
                      <a:r>
                        <a:rPr lang="zh-CN" altLang="en-US" sz="2400" dirty="0"/>
                        <a:t>优势</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劣势</a:t>
                      </a:r>
                    </a:p>
                  </a:txBody>
                  <a:tcPr/>
                </a:tc>
                <a:extLst>
                  <a:ext uri="{0D108BD9-81ED-4DB2-BD59-A6C34878D82A}">
                    <a16:rowId xmlns:a16="http://schemas.microsoft.com/office/drawing/2014/main" val="10000"/>
                  </a:ext>
                </a:extLst>
              </a:tr>
              <a:tr h="370840">
                <a:tc>
                  <a:txBody>
                    <a:bodyPr/>
                    <a:lstStyle/>
                    <a:p>
                      <a:r>
                        <a:rPr lang="zh-CN" altLang="en-US" sz="2400" b="1" dirty="0"/>
                        <a:t>独立射频方案</a:t>
                      </a:r>
                    </a:p>
                  </a:txBody>
                  <a:tcPr/>
                </a:tc>
                <a:tc>
                  <a:txBody>
                    <a:bodyPr/>
                    <a:lstStyle/>
                    <a:p>
                      <a:r>
                        <a:rPr lang="en-US" altLang="zh-CN" sz="2400" b="1" dirty="0"/>
                        <a:t>(1)</a:t>
                      </a:r>
                      <a:r>
                        <a:rPr lang="zh-CN" altLang="en-US" sz="2400" b="1" dirty="0"/>
                        <a:t>没有天线间切换；</a:t>
                      </a:r>
                      <a:r>
                        <a:rPr lang="en-US" altLang="zh-CN" sz="2400" b="1" dirty="0"/>
                        <a:t>(2)</a:t>
                      </a:r>
                      <a:r>
                        <a:rPr lang="zh-CN" altLang="en-US" sz="2400" b="1" dirty="0"/>
                        <a:t>支持更高的多普勒频率测量</a:t>
                      </a:r>
                      <a:endParaRPr lang="en-US" altLang="zh-CN" sz="2400" b="1" dirty="0"/>
                    </a:p>
                  </a:txBody>
                  <a:tcPr/>
                </a:tc>
                <a:tc>
                  <a:txBody>
                    <a:bodyPr/>
                    <a:lstStyle/>
                    <a:p>
                      <a:r>
                        <a:rPr lang="en-US" altLang="zh-CN" sz="2400" b="1" dirty="0"/>
                        <a:t>(1)</a:t>
                      </a:r>
                      <a:r>
                        <a:rPr lang="zh-CN" altLang="en-US" sz="2400" b="1" dirty="0"/>
                        <a:t>各射频通道的校准复杂度高</a:t>
                      </a:r>
                      <a:endParaRPr lang="en-US" altLang="zh-CN" sz="2400" b="1" dirty="0"/>
                    </a:p>
                    <a:p>
                      <a:r>
                        <a:rPr lang="en-US" altLang="zh-CN" sz="2400" b="1" dirty="0"/>
                        <a:t>(2)</a:t>
                      </a:r>
                      <a:r>
                        <a:rPr lang="zh-CN" altLang="en-US" sz="2400" b="1" dirty="0"/>
                        <a:t>射频单元成本高</a:t>
                      </a:r>
                      <a:endParaRPr lang="en-US" altLang="zh-CN" sz="2400" b="1" dirty="0"/>
                    </a:p>
                  </a:txBody>
                  <a:tcPr/>
                </a:tc>
                <a:extLst>
                  <a:ext uri="{0D108BD9-81ED-4DB2-BD59-A6C34878D82A}">
                    <a16:rowId xmlns:a16="http://schemas.microsoft.com/office/drawing/2014/main" val="10001"/>
                  </a:ext>
                </a:extLst>
              </a:tr>
              <a:tr h="370840">
                <a:tc>
                  <a:txBody>
                    <a:bodyPr/>
                    <a:lstStyle/>
                    <a:p>
                      <a:r>
                        <a:rPr lang="zh-CN" altLang="en-US" sz="2400" b="1" dirty="0"/>
                        <a:t>开关切换方案</a:t>
                      </a:r>
                    </a:p>
                  </a:txBody>
                  <a:tcPr/>
                </a:tc>
                <a:tc>
                  <a:txBody>
                    <a:bodyPr/>
                    <a:lstStyle/>
                    <a:p>
                      <a:r>
                        <a:rPr lang="en-US" altLang="zh-CN" sz="2400" b="1" dirty="0"/>
                        <a:t>(1)</a:t>
                      </a:r>
                      <a:r>
                        <a:rPr lang="zh-CN" altLang="en-US" sz="2400" b="1" dirty="0"/>
                        <a:t>射频通道校准简单</a:t>
                      </a:r>
                      <a:endParaRPr lang="en-US" altLang="zh-CN" sz="2400" b="1" dirty="0"/>
                    </a:p>
                    <a:p>
                      <a:r>
                        <a:rPr lang="en-US" altLang="zh-CN" sz="2400" b="1" dirty="0"/>
                        <a:t>(2)</a:t>
                      </a:r>
                      <a:r>
                        <a:rPr lang="zh-CN" altLang="en-US" sz="2400" b="1" dirty="0"/>
                        <a:t>成本相对低</a:t>
                      </a:r>
                      <a:endParaRPr lang="en-US" altLang="zh-CN" sz="2400" b="1" dirty="0"/>
                    </a:p>
                  </a:txBody>
                  <a:tcPr/>
                </a:tc>
                <a:tc>
                  <a:txBody>
                    <a:bodyPr/>
                    <a:lstStyle/>
                    <a:p>
                      <a:r>
                        <a:rPr lang="en-US" altLang="zh-CN" sz="2400" b="1" dirty="0"/>
                        <a:t>(1)</a:t>
                      </a:r>
                      <a:r>
                        <a:rPr lang="zh-CN" altLang="en-US" sz="2400" b="1" dirty="0"/>
                        <a:t>需要假设在开关切换过程中信道没有变化</a:t>
                      </a:r>
                      <a:endParaRPr lang="en-US" altLang="zh-CN" sz="24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1" dirty="0"/>
                        <a:t>(2)</a:t>
                      </a:r>
                      <a:r>
                        <a:rPr lang="zh-CN" altLang="en-US" sz="2400" b="1" dirty="0"/>
                        <a:t>存在相位噪声问题</a:t>
                      </a:r>
                    </a:p>
                  </a:txBody>
                  <a:tcPr/>
                </a:tc>
                <a:extLst>
                  <a:ext uri="{0D108BD9-81ED-4DB2-BD59-A6C34878D82A}">
                    <a16:rowId xmlns:a16="http://schemas.microsoft.com/office/drawing/2014/main" val="10002"/>
                  </a:ext>
                </a:extLst>
              </a:tr>
            </a:tbl>
          </a:graphicData>
        </a:graphic>
      </p:graphicFrame>
      <p:sp>
        <p:nvSpPr>
          <p:cNvPr id="5" name="Rectangle 3" descr="Rectangle: Click to edit Master text styles&#10;Second level&#10;Third level&#10;Fourth level&#10;Fifth level"/>
          <p:cNvSpPr txBox="1">
            <a:spLocks noChangeArrowheads="1"/>
          </p:cNvSpPr>
          <p:nvPr/>
        </p:nvSpPr>
        <p:spPr bwMode="gray">
          <a:xfrm>
            <a:off x="395536" y="1124744"/>
            <a:ext cx="8382000"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2"/>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2"/>
                </a:solidFill>
                <a:latin typeface="Arial" pitchFamily="34" charset="0"/>
              </a:defRPr>
            </a:lvl2pPr>
            <a:lvl3pPr marL="1143000" indent="-228600" algn="l" rtl="0" eaLnBrk="0" fontAlgn="base" hangingPunct="0">
              <a:spcBef>
                <a:spcPct val="20000"/>
              </a:spcBef>
              <a:spcAft>
                <a:spcPct val="0"/>
              </a:spcAft>
              <a:buClr>
                <a:schemeClr val="hlink"/>
              </a:buClr>
              <a:buChar char="•"/>
              <a:defRPr sz="2400">
                <a:solidFill>
                  <a:schemeClr val="tx2"/>
                </a:solidFill>
                <a:latin typeface="Arial" pitchFamily="34" charset="0"/>
              </a:defRPr>
            </a:lvl3pPr>
            <a:lvl4pPr marL="1600200" indent="-228600" algn="l" rtl="0" eaLnBrk="0" fontAlgn="base" hangingPunct="0">
              <a:spcBef>
                <a:spcPct val="20000"/>
              </a:spcBef>
              <a:spcAft>
                <a:spcPct val="0"/>
              </a:spcAft>
              <a:buChar char="–"/>
              <a:defRPr sz="2000">
                <a:solidFill>
                  <a:schemeClr val="tx2"/>
                </a:solidFill>
                <a:latin typeface="Arial" pitchFamily="34" charset="0"/>
              </a:defRPr>
            </a:lvl4pPr>
            <a:lvl5pPr marL="2057400" indent="-228600" algn="l" rtl="0" eaLnBrk="0" fontAlgn="base" hangingPunct="0">
              <a:spcBef>
                <a:spcPct val="20000"/>
              </a:spcBef>
              <a:spcAft>
                <a:spcPct val="0"/>
              </a:spcAft>
              <a:buChar char="»"/>
              <a:defRPr sz="2000">
                <a:solidFill>
                  <a:schemeClr val="tx2"/>
                </a:solidFill>
                <a:latin typeface="Arial" pitchFamily="34" charset="0"/>
              </a:defRPr>
            </a:lvl5pPr>
            <a:lvl6pPr marL="2514600" indent="-228600" algn="l" rtl="0" fontAlgn="base">
              <a:spcBef>
                <a:spcPct val="20000"/>
              </a:spcBef>
              <a:spcAft>
                <a:spcPct val="0"/>
              </a:spcAft>
              <a:buChar char="»"/>
              <a:defRPr sz="2000">
                <a:solidFill>
                  <a:schemeClr val="tx2"/>
                </a:solidFill>
                <a:latin typeface="Arial" pitchFamily="34" charset="0"/>
              </a:defRPr>
            </a:lvl6pPr>
            <a:lvl7pPr marL="2971800" indent="-228600" algn="l" rtl="0" fontAlgn="base">
              <a:spcBef>
                <a:spcPct val="20000"/>
              </a:spcBef>
              <a:spcAft>
                <a:spcPct val="0"/>
              </a:spcAft>
              <a:buChar char="»"/>
              <a:defRPr sz="2000">
                <a:solidFill>
                  <a:schemeClr val="tx2"/>
                </a:solidFill>
                <a:latin typeface="Arial" pitchFamily="34" charset="0"/>
              </a:defRPr>
            </a:lvl7pPr>
            <a:lvl8pPr marL="3429000" indent="-228600" algn="l" rtl="0" fontAlgn="base">
              <a:spcBef>
                <a:spcPct val="20000"/>
              </a:spcBef>
              <a:spcAft>
                <a:spcPct val="0"/>
              </a:spcAft>
              <a:buChar char="»"/>
              <a:defRPr sz="2000">
                <a:solidFill>
                  <a:schemeClr val="tx2"/>
                </a:solidFill>
                <a:latin typeface="Arial" pitchFamily="34" charset="0"/>
              </a:defRPr>
            </a:lvl8pPr>
            <a:lvl9pPr marL="3886200" indent="-228600" algn="l" rtl="0" fontAlgn="base">
              <a:spcBef>
                <a:spcPct val="20000"/>
              </a:spcBef>
              <a:spcAft>
                <a:spcPct val="0"/>
              </a:spcAft>
              <a:buChar char="»"/>
              <a:defRPr sz="2000">
                <a:solidFill>
                  <a:schemeClr val="tx2"/>
                </a:solidFill>
                <a:latin typeface="Arial" pitchFamily="34" charset="0"/>
              </a:defRPr>
            </a:lvl9pPr>
          </a:lstStyle>
          <a:p>
            <a:r>
              <a:rPr lang="zh-CN" altLang="en-US" dirty="0">
                <a:solidFill>
                  <a:schemeClr val="tx1"/>
                </a:solidFill>
                <a:ea typeface="宋体" pitchFamily="2" charset="-122"/>
              </a:rPr>
              <a:t>信道测量平台需要将射频通道的自身响应与信道冲激响应完全剥离，因此商用测量平台更多的选择开关切换方案</a:t>
            </a:r>
            <a:endParaRPr lang="en-US" altLang="zh-CN" dirty="0">
              <a:solidFill>
                <a:schemeClr val="tx1"/>
              </a:solidFill>
              <a:ea typeface="宋体" pitchFamily="2" charset="-122"/>
            </a:endParaRPr>
          </a:p>
          <a:p>
            <a:r>
              <a:rPr lang="zh-CN" altLang="en-US" dirty="0">
                <a:solidFill>
                  <a:schemeClr val="tx1"/>
                </a:solidFill>
                <a:ea typeface="宋体" pitchFamily="2" charset="-122"/>
              </a:rPr>
              <a:t>独立射频方案更多的时候用于天线数较少的情况</a:t>
            </a:r>
          </a:p>
        </p:txBody>
      </p:sp>
      <p:sp>
        <p:nvSpPr>
          <p:cNvPr id="3" name="灯片编号占位符 2"/>
          <p:cNvSpPr>
            <a:spLocks noGrp="1"/>
          </p:cNvSpPr>
          <p:nvPr>
            <p:ph type="sldNum" sz="quarter" idx="11"/>
          </p:nvPr>
        </p:nvSpPr>
        <p:spPr/>
        <p:txBody>
          <a:bodyPr/>
          <a:lstStyle/>
          <a:p>
            <a:pPr>
              <a:defRPr/>
            </a:pPr>
            <a:fld id="{6031EF14-3A35-44F4-A506-F525C6624BEF}" type="slidenum">
              <a:rPr lang="zh-CN" altLang="en-US" smtClean="0"/>
              <a:pPr>
                <a:defRPr/>
              </a:pPr>
              <a:t>18</a:t>
            </a:fld>
            <a:endParaRPr lang="en-US" altLang="zh-CN"/>
          </a:p>
        </p:txBody>
      </p:sp>
    </p:spTree>
    <p:extLst>
      <p:ext uri="{BB962C8B-B14F-4D97-AF65-F5344CB8AC3E}">
        <p14:creationId xmlns:p14="http://schemas.microsoft.com/office/powerpoint/2010/main" val="18564240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4294967295"/>
          </p:nvPr>
        </p:nvSpPr>
        <p:spPr>
          <a:xfrm>
            <a:off x="6553200" y="6248400"/>
            <a:ext cx="1905000" cy="457200"/>
          </a:xfrm>
          <a:prstGeom prst="rect">
            <a:avLst/>
          </a:prstGeom>
        </p:spPr>
        <p:txBody>
          <a:bodyPr/>
          <a:lstStyle/>
          <a:p>
            <a:fld id="{237FFEB9-66D7-4D36-914C-7EC1E42B7F30}" type="slidenum">
              <a:rPr lang="zh-CN" altLang="en-GB"/>
              <a:pPr/>
              <a:t>19</a:t>
            </a:fld>
            <a:endParaRPr lang="en-GB" altLang="zh-CN"/>
          </a:p>
        </p:txBody>
      </p:sp>
      <p:sp>
        <p:nvSpPr>
          <p:cNvPr id="1471490" name="Rectangle 2"/>
          <p:cNvSpPr>
            <a:spLocks noGrp="1" noChangeArrowheads="1"/>
          </p:cNvSpPr>
          <p:nvPr>
            <p:ph type="title" idx="4294967295"/>
          </p:nvPr>
        </p:nvSpPr>
        <p:spPr>
          <a:xfrm>
            <a:off x="609600" y="-90264"/>
            <a:ext cx="8062913" cy="1143000"/>
          </a:xfrm>
        </p:spPr>
        <p:txBody>
          <a:bodyPr anchor="ctr"/>
          <a:lstStyle/>
          <a:p>
            <a:r>
              <a:rPr lang="zh-CN" altLang="en-US" dirty="0"/>
              <a:t>开关切换方式的多天线测量平台</a:t>
            </a:r>
            <a:endParaRPr lang="zh-CN" altLang="en-US" sz="4000" b="1" dirty="0">
              <a:ea typeface="宋体" pitchFamily="2" charset="-122"/>
            </a:endParaRPr>
          </a:p>
        </p:txBody>
      </p:sp>
      <p:sp>
        <p:nvSpPr>
          <p:cNvPr id="1471491" name="Rectangle 3" descr="Rectangle: Click to edit Master text styles&#10;Second level&#10;Third level&#10;Fourth level&#10;Fifth level"/>
          <p:cNvSpPr>
            <a:spLocks noGrp="1" noChangeArrowheads="1"/>
          </p:cNvSpPr>
          <p:nvPr>
            <p:ph type="body" idx="4294967295"/>
          </p:nvPr>
        </p:nvSpPr>
        <p:spPr>
          <a:xfrm>
            <a:off x="319088" y="1319213"/>
            <a:ext cx="8534400" cy="493712"/>
          </a:xfrm>
        </p:spPr>
        <p:txBody>
          <a:bodyPr/>
          <a:lstStyle/>
          <a:p>
            <a:pPr>
              <a:lnSpc>
                <a:spcPct val="90000"/>
              </a:lnSpc>
              <a:buFont typeface="Wingdings" pitchFamily="2" charset="2"/>
              <a:buNone/>
            </a:pPr>
            <a:endParaRPr lang="en-US" altLang="zh-CN">
              <a:ea typeface="宋体" pitchFamily="2" charset="-122"/>
            </a:endParaRPr>
          </a:p>
        </p:txBody>
      </p:sp>
      <p:sp>
        <p:nvSpPr>
          <p:cNvPr id="1471492" name="Rectangle 169"/>
          <p:cNvSpPr>
            <a:spLocks noChangeArrowheads="1"/>
          </p:cNvSpPr>
          <p:nvPr/>
        </p:nvSpPr>
        <p:spPr bwMode="auto">
          <a:xfrm>
            <a:off x="449263" y="6188075"/>
            <a:ext cx="400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eaLnBrk="0" hangingPunct="0">
              <a:spcBef>
                <a:spcPct val="0"/>
              </a:spcBef>
              <a:spcAft>
                <a:spcPct val="0"/>
              </a:spcAft>
              <a:buClrTx/>
              <a:buSzTx/>
              <a:buFontTx/>
              <a:buNone/>
            </a:pPr>
            <a:r>
              <a:rPr lang="zh-CN" altLang="en-US" sz="1800" b="0">
                <a:latin typeface="Arial" pitchFamily="34" charset="0"/>
                <a:ea typeface="宋体" pitchFamily="2" charset="-122"/>
              </a:rPr>
              <a:t>一个完整的</a:t>
            </a:r>
            <a:r>
              <a:rPr lang="en-US" altLang="zh-CN" sz="1800" b="0">
                <a:latin typeface="Arial" pitchFamily="34" charset="0"/>
                <a:ea typeface="宋体" pitchFamily="2" charset="-122"/>
              </a:rPr>
              <a:t>MIMO</a:t>
            </a:r>
            <a:r>
              <a:rPr lang="zh-CN" altLang="en-US" sz="1800" b="0">
                <a:latin typeface="Arial" pitchFamily="34" charset="0"/>
                <a:ea typeface="宋体" pitchFamily="2" charset="-122"/>
              </a:rPr>
              <a:t>切换周期的时间为：</a:t>
            </a:r>
            <a:endParaRPr lang="en-US" altLang="zh-CN" sz="1800" b="0">
              <a:latin typeface="Arial" pitchFamily="34" charset="0"/>
              <a:ea typeface="宋体" pitchFamily="2" charset="-122"/>
            </a:endParaRPr>
          </a:p>
        </p:txBody>
      </p:sp>
      <p:pic>
        <p:nvPicPr>
          <p:cNvPr id="1471493" name="Picture 1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1630363"/>
            <a:ext cx="8410575"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71494" name="Object 171"/>
          <p:cNvGraphicFramePr>
            <a:graphicFrameLocks noChangeAspect="1"/>
          </p:cNvGraphicFramePr>
          <p:nvPr>
            <p:extLst>
              <p:ext uri="{D42A27DB-BD31-4B8C-83A1-F6EECF244321}">
                <p14:modId xmlns:p14="http://schemas.microsoft.com/office/powerpoint/2010/main" val="2809873264"/>
              </p:ext>
            </p:extLst>
          </p:nvPr>
        </p:nvGraphicFramePr>
        <p:xfrm>
          <a:off x="4808538" y="6208713"/>
          <a:ext cx="1827212" cy="384175"/>
        </p:xfrm>
        <a:graphic>
          <a:graphicData uri="http://schemas.openxmlformats.org/presentationml/2006/ole">
            <mc:AlternateContent xmlns:mc="http://schemas.openxmlformats.org/markup-compatibility/2006">
              <mc:Choice xmlns:v="urn:schemas-microsoft-com:vml" Requires="v">
                <p:oleObj spid="_x0000_s46118" name="Equation" r:id="rId5" imgW="901440" imgH="203040" progId="Equation.DSMT4">
                  <p:embed/>
                </p:oleObj>
              </mc:Choice>
              <mc:Fallback>
                <p:oleObj name="Equation" r:id="rId5" imgW="901440" imgH="203040" progId="Equation.DSMT4">
                  <p:embed/>
                  <p:pic>
                    <p:nvPicPr>
                      <p:cNvPr id="0" name=""/>
                      <p:cNvPicPr>
                        <a:picLocks noChangeAspect="1" noChangeArrowheads="1"/>
                      </p:cNvPicPr>
                      <p:nvPr/>
                    </p:nvPicPr>
                    <p:blipFill>
                      <a:blip r:embed="rId6"/>
                      <a:srcRect/>
                      <a:stretch>
                        <a:fillRect/>
                      </a:stretch>
                    </p:blipFill>
                    <p:spPr bwMode="auto">
                      <a:xfrm>
                        <a:off x="4808538" y="6208713"/>
                        <a:ext cx="1827212"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9"/>
          <p:cNvSpPr txBox="1">
            <a:spLocks noChangeArrowheads="1"/>
          </p:cNvSpPr>
          <p:nvPr/>
        </p:nvSpPr>
        <p:spPr bwMode="auto">
          <a:xfrm>
            <a:off x="-108520" y="2708920"/>
            <a:ext cx="22505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defRPr/>
            </a:pPr>
            <a:r>
              <a:rPr lang="zh-CN" altLang="en-US" sz="2000" b="1" dirty="0">
                <a:solidFill>
                  <a:srgbClr val="FF0000"/>
                </a:solidFill>
                <a:effectLst>
                  <a:outerShdw blurRad="38100" dist="38100" dir="2700000" algn="tl">
                    <a:srgbClr val="C0C0C0"/>
                  </a:outerShdw>
                </a:effectLst>
                <a:ea typeface="宋体" pitchFamily="2" charset="-122"/>
              </a:rPr>
              <a:t>发射频开关</a:t>
            </a:r>
          </a:p>
        </p:txBody>
      </p:sp>
      <p:sp>
        <p:nvSpPr>
          <p:cNvPr id="9" name="Text Box 9"/>
          <p:cNvSpPr txBox="1">
            <a:spLocks noChangeArrowheads="1"/>
          </p:cNvSpPr>
          <p:nvPr/>
        </p:nvSpPr>
        <p:spPr bwMode="auto">
          <a:xfrm>
            <a:off x="7240587" y="2668850"/>
            <a:ext cx="1651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defRPr/>
            </a:pPr>
            <a:r>
              <a:rPr lang="zh-CN" altLang="en-US" sz="2000" b="1" dirty="0">
                <a:solidFill>
                  <a:srgbClr val="FF0000"/>
                </a:solidFill>
                <a:effectLst>
                  <a:outerShdw blurRad="38100" dist="38100" dir="2700000" algn="tl">
                    <a:srgbClr val="C0C0C0"/>
                  </a:outerShdw>
                </a:effectLst>
                <a:ea typeface="宋体" pitchFamily="2" charset="-122"/>
              </a:rPr>
              <a:t>收射频开关</a:t>
            </a:r>
          </a:p>
        </p:txBody>
      </p:sp>
    </p:spTree>
    <p:extLst>
      <p:ext uri="{BB962C8B-B14F-4D97-AF65-F5344CB8AC3E}">
        <p14:creationId xmlns:p14="http://schemas.microsoft.com/office/powerpoint/2010/main" val="18246137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899592" y="2852936"/>
            <a:ext cx="8086725" cy="685800"/>
          </a:xfrm>
        </p:spPr>
        <p:txBody>
          <a:bodyPr/>
          <a:lstStyle/>
          <a:p>
            <a:pPr eaLnBrk="1" hangingPunct="1"/>
            <a:r>
              <a:rPr lang="zh-CN" altLang="en-US" sz="4800" dirty="0">
                <a:latin typeface="黑体" pitchFamily="2" charset="-122"/>
                <a:ea typeface="黑体" pitchFamily="2" charset="-122"/>
              </a:rPr>
              <a:t>无线信道建模与预测技术</a:t>
            </a:r>
            <a:endParaRPr lang="en-US" altLang="zh-CN" sz="4800" dirty="0">
              <a:latin typeface="黑体" pitchFamily="2" charset="-122"/>
              <a:ea typeface="黑体" pitchFamily="2" charset="-122"/>
            </a:endParaRPr>
          </a:p>
        </p:txBody>
      </p:sp>
      <p:sp>
        <p:nvSpPr>
          <p:cNvPr id="3076" name="Rectangle 12"/>
          <p:cNvSpPr>
            <a:spLocks noChangeArrowheads="1"/>
          </p:cNvSpPr>
          <p:nvPr/>
        </p:nvSpPr>
        <p:spPr bwMode="gray">
          <a:xfrm>
            <a:off x="3347864" y="4689079"/>
            <a:ext cx="73025" cy="576262"/>
          </a:xfrm>
          <a:prstGeom prst="rect">
            <a:avLst/>
          </a:prstGeom>
          <a:solidFill>
            <a:srgbClr val="D718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077" name="Oval 14"/>
          <p:cNvSpPr>
            <a:spLocks noChangeArrowheads="1"/>
          </p:cNvSpPr>
          <p:nvPr/>
        </p:nvSpPr>
        <p:spPr bwMode="gray">
          <a:xfrm>
            <a:off x="2438400" y="2470150"/>
            <a:ext cx="196850" cy="196850"/>
          </a:xfrm>
          <a:prstGeom prst="ellipse">
            <a:avLst/>
          </a:prstGeom>
          <a:solidFill>
            <a:srgbClr val="ACACA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078" name="Oval 15"/>
          <p:cNvSpPr>
            <a:spLocks noChangeArrowheads="1"/>
          </p:cNvSpPr>
          <p:nvPr/>
        </p:nvSpPr>
        <p:spPr bwMode="gray">
          <a:xfrm>
            <a:off x="2895600" y="2470150"/>
            <a:ext cx="196850" cy="19685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079" name="Oval 16"/>
          <p:cNvSpPr>
            <a:spLocks noChangeArrowheads="1"/>
          </p:cNvSpPr>
          <p:nvPr/>
        </p:nvSpPr>
        <p:spPr bwMode="gray">
          <a:xfrm>
            <a:off x="3352800" y="2470150"/>
            <a:ext cx="196850" cy="19685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080" name="Oval 17"/>
          <p:cNvSpPr>
            <a:spLocks noChangeArrowheads="1"/>
          </p:cNvSpPr>
          <p:nvPr/>
        </p:nvSpPr>
        <p:spPr bwMode="gray">
          <a:xfrm>
            <a:off x="3810000" y="2470150"/>
            <a:ext cx="196850" cy="196850"/>
          </a:xfrm>
          <a:prstGeom prst="ellipse">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2" name="副标题 1"/>
          <p:cNvSpPr>
            <a:spLocks noGrp="1"/>
          </p:cNvSpPr>
          <p:nvPr>
            <p:ph type="subTitle" idx="1"/>
          </p:nvPr>
        </p:nvSpPr>
        <p:spPr/>
        <p:txBody>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dirty="0"/>
              <a:t>多天线</a:t>
            </a:r>
            <a:r>
              <a:rPr lang="zh-CN" altLang="en-US" dirty="0">
                <a:ea typeface="宋体" pitchFamily="2" charset="-122"/>
              </a:rPr>
              <a:t>信道测量平台</a:t>
            </a:r>
          </a:p>
        </p:txBody>
      </p:sp>
      <p:sp>
        <p:nvSpPr>
          <p:cNvPr id="26627" name="Rectangle 3"/>
          <p:cNvSpPr>
            <a:spLocks noGrp="1" noChangeArrowheads="1"/>
          </p:cNvSpPr>
          <p:nvPr>
            <p:ph type="body" idx="1"/>
          </p:nvPr>
        </p:nvSpPr>
        <p:spPr/>
        <p:txBody>
          <a:bodyPr/>
          <a:lstStyle/>
          <a:p>
            <a:pPr eaLnBrk="1" hangingPunct="1"/>
            <a:r>
              <a:rPr lang="zh-CN" altLang="en-US" dirty="0">
                <a:solidFill>
                  <a:srgbClr val="000000"/>
                </a:solidFill>
                <a:ea typeface="宋体" pitchFamily="2" charset="-122"/>
              </a:rPr>
              <a:t>常用国外商用测量设备</a:t>
            </a:r>
            <a:endParaRPr lang="en-US" altLang="zh-CN" dirty="0">
              <a:solidFill>
                <a:srgbClr val="000000"/>
              </a:solidFill>
              <a:ea typeface="宋体" pitchFamily="2" charset="-122"/>
            </a:endParaRPr>
          </a:p>
          <a:p>
            <a:pPr lvl="1" eaLnBrk="1" hangingPunct="1"/>
            <a:r>
              <a:rPr lang="zh-CN" altLang="en-US" dirty="0">
                <a:solidFill>
                  <a:srgbClr val="000000"/>
                </a:solidFill>
                <a:ea typeface="宋体" pitchFamily="2" charset="-122"/>
              </a:rPr>
              <a:t>德国</a:t>
            </a:r>
            <a:r>
              <a:rPr lang="en-US" altLang="zh-CN" dirty="0" err="1">
                <a:solidFill>
                  <a:srgbClr val="000000"/>
                </a:solidFill>
                <a:ea typeface="宋体" pitchFamily="2" charset="-122"/>
              </a:rPr>
              <a:t>Medev</a:t>
            </a:r>
            <a:r>
              <a:rPr lang="zh-CN" altLang="en-US" dirty="0">
                <a:solidFill>
                  <a:srgbClr val="000000"/>
                </a:solidFill>
                <a:ea typeface="宋体" pitchFamily="2" charset="-122"/>
              </a:rPr>
              <a:t>公司</a:t>
            </a:r>
            <a:r>
              <a:rPr lang="en-US" altLang="zh-CN" dirty="0">
                <a:solidFill>
                  <a:srgbClr val="000000"/>
                </a:solidFill>
                <a:ea typeface="宋体" pitchFamily="2" charset="-122"/>
              </a:rPr>
              <a:t>RUSK channel sounder</a:t>
            </a:r>
          </a:p>
          <a:p>
            <a:pPr lvl="1" eaLnBrk="1" hangingPunct="1"/>
            <a:r>
              <a:rPr lang="zh-CN" altLang="en-US" dirty="0">
                <a:solidFill>
                  <a:srgbClr val="000000"/>
                </a:solidFill>
                <a:ea typeface="宋体" pitchFamily="2" charset="-122"/>
              </a:rPr>
              <a:t>芬兰</a:t>
            </a:r>
            <a:r>
              <a:rPr lang="en-US" altLang="zh-CN" dirty="0" err="1">
                <a:solidFill>
                  <a:srgbClr val="000000"/>
                </a:solidFill>
                <a:ea typeface="宋体" pitchFamily="2" charset="-122"/>
              </a:rPr>
              <a:t>Elektrobit</a:t>
            </a:r>
            <a:r>
              <a:rPr lang="zh-CN" altLang="en-US" dirty="0">
                <a:solidFill>
                  <a:srgbClr val="000000"/>
                </a:solidFill>
                <a:ea typeface="宋体" pitchFamily="2" charset="-122"/>
              </a:rPr>
              <a:t>公司的</a:t>
            </a:r>
            <a:r>
              <a:rPr lang="en-US" altLang="zh-CN" dirty="0" err="1">
                <a:solidFill>
                  <a:srgbClr val="000000"/>
                </a:solidFill>
                <a:ea typeface="宋体" pitchFamily="2" charset="-122"/>
              </a:rPr>
              <a:t>Propsound</a:t>
            </a:r>
            <a:r>
              <a:rPr lang="en-US" altLang="zh-CN" dirty="0">
                <a:solidFill>
                  <a:srgbClr val="000000"/>
                </a:solidFill>
                <a:ea typeface="宋体" pitchFamily="2" charset="-122"/>
              </a:rPr>
              <a:t> </a:t>
            </a:r>
          </a:p>
          <a:p>
            <a:pPr lvl="1" eaLnBrk="1" hangingPunct="1"/>
            <a:endParaRPr lang="zh-CN" altLang="en-US" dirty="0">
              <a:solidFill>
                <a:srgbClr val="000000"/>
              </a:solidFill>
              <a:ea typeface="宋体" pitchFamily="2" charset="-122"/>
            </a:endParaRPr>
          </a:p>
          <a:p>
            <a:pPr marL="0" indent="0" eaLnBrk="1" hangingPunct="1">
              <a:buNone/>
            </a:pPr>
            <a:endParaRPr lang="en-US" altLang="zh-CN" sz="2400" dirty="0">
              <a:solidFill>
                <a:srgbClr val="000000"/>
              </a:solidFill>
              <a:ea typeface="宋体" pitchFamily="2" charset="-122"/>
            </a:endParaRPr>
          </a:p>
          <a:p>
            <a:pPr eaLnBrk="1" hangingPunct="1"/>
            <a:endParaRPr lang="en-US" altLang="zh-CN" sz="2400" dirty="0">
              <a:solidFill>
                <a:srgbClr val="000000"/>
              </a:solidFill>
              <a:ea typeface="宋体" pitchFamily="2" charset="-122"/>
            </a:endParaRPr>
          </a:p>
          <a:p>
            <a:pPr eaLnBrk="1" hangingPunct="1"/>
            <a:endParaRPr lang="en-US" altLang="zh-CN" sz="2400" dirty="0">
              <a:solidFill>
                <a:srgbClr val="000000"/>
              </a:solidFill>
              <a:ea typeface="宋体" pitchFamily="2" charset="-122"/>
            </a:endParaRPr>
          </a:p>
          <a:p>
            <a:pPr eaLnBrk="1" hangingPunct="1"/>
            <a:r>
              <a:rPr lang="zh-CN" altLang="en-US" dirty="0">
                <a:solidFill>
                  <a:srgbClr val="000000"/>
                </a:solidFill>
                <a:ea typeface="宋体" pitchFamily="2" charset="-122"/>
              </a:rPr>
              <a:t>缺点</a:t>
            </a:r>
            <a:endParaRPr lang="en-US" altLang="zh-CN" dirty="0">
              <a:solidFill>
                <a:srgbClr val="000000"/>
              </a:solidFill>
              <a:ea typeface="宋体" pitchFamily="2" charset="-122"/>
            </a:endParaRPr>
          </a:p>
          <a:p>
            <a:pPr lvl="1" eaLnBrk="1" hangingPunct="1"/>
            <a:r>
              <a:rPr lang="zh-CN" altLang="en-US" sz="2400" dirty="0">
                <a:solidFill>
                  <a:srgbClr val="000000"/>
                </a:solidFill>
                <a:ea typeface="宋体" pitchFamily="2" charset="-122"/>
              </a:rPr>
              <a:t>不了解技术细节，只能得到处理过的数据</a:t>
            </a:r>
            <a:endParaRPr lang="en-US" altLang="zh-CN" sz="2400" dirty="0">
              <a:solidFill>
                <a:srgbClr val="000000"/>
              </a:solidFill>
              <a:ea typeface="宋体" pitchFamily="2" charset="-122"/>
            </a:endParaRPr>
          </a:p>
          <a:p>
            <a:pPr lvl="1" eaLnBrk="1" hangingPunct="1"/>
            <a:r>
              <a:rPr lang="zh-CN" altLang="en-US" sz="2400" dirty="0">
                <a:solidFill>
                  <a:srgbClr val="000000"/>
                </a:solidFill>
                <a:ea typeface="宋体" pitchFamily="2" charset="-122"/>
              </a:rPr>
              <a:t>难以根据实际需要进行修改，如实现分布式天线的信道测量等</a:t>
            </a:r>
            <a:endParaRPr lang="en-US" altLang="zh-CN" sz="2400" dirty="0">
              <a:solidFill>
                <a:srgbClr val="000000"/>
              </a:solidFill>
              <a:ea typeface="宋体" pitchFamily="2" charset="-122"/>
            </a:endParaRPr>
          </a:p>
          <a:p>
            <a:pPr lvl="1" eaLnBrk="1" hangingPunct="1"/>
            <a:r>
              <a:rPr lang="zh-CN" altLang="en-US" sz="2400" dirty="0">
                <a:solidFill>
                  <a:srgbClr val="000000"/>
                </a:solidFill>
                <a:ea typeface="宋体" pitchFamily="2" charset="-122"/>
              </a:rPr>
              <a:t>价格昂贵，报价在</a:t>
            </a:r>
            <a:r>
              <a:rPr lang="en-US" altLang="zh-CN" sz="2400" dirty="0">
                <a:solidFill>
                  <a:srgbClr val="000000"/>
                </a:solidFill>
                <a:ea typeface="宋体" pitchFamily="2" charset="-122"/>
              </a:rPr>
              <a:t>100</a:t>
            </a:r>
            <a:r>
              <a:rPr lang="zh-CN" altLang="en-US" sz="2400" dirty="0">
                <a:solidFill>
                  <a:srgbClr val="000000"/>
                </a:solidFill>
                <a:ea typeface="宋体" pitchFamily="2" charset="-122"/>
              </a:rPr>
              <a:t>万欧元以上</a:t>
            </a:r>
          </a:p>
        </p:txBody>
      </p:sp>
      <p:graphicFrame>
        <p:nvGraphicFramePr>
          <p:cNvPr id="2" name="表格 1"/>
          <p:cNvGraphicFramePr>
            <a:graphicFrameLocks noGrp="1"/>
          </p:cNvGraphicFramePr>
          <p:nvPr>
            <p:extLst>
              <p:ext uri="{D42A27DB-BD31-4B8C-83A1-F6EECF244321}">
                <p14:modId xmlns:p14="http://schemas.microsoft.com/office/powerpoint/2010/main" val="1891255566"/>
              </p:ext>
            </p:extLst>
          </p:nvPr>
        </p:nvGraphicFramePr>
        <p:xfrm>
          <a:off x="467544" y="2636912"/>
          <a:ext cx="8299647" cy="1523608"/>
        </p:xfrm>
        <a:graphic>
          <a:graphicData uri="http://schemas.openxmlformats.org/drawingml/2006/table">
            <a:tbl>
              <a:tblPr firstRow="1" bandRow="1">
                <a:tableStyleId>{5C22544A-7EE6-4342-B048-85BDC9FD1C3A}</a:tableStyleId>
              </a:tblPr>
              <a:tblGrid>
                <a:gridCol w="1962944">
                  <a:extLst>
                    <a:ext uri="{9D8B030D-6E8A-4147-A177-3AD203B41FA5}">
                      <a16:colId xmlns:a16="http://schemas.microsoft.com/office/drawing/2014/main" val="20000"/>
                    </a:ext>
                  </a:extLst>
                </a:gridCol>
                <a:gridCol w="3570154">
                  <a:extLst>
                    <a:ext uri="{9D8B030D-6E8A-4147-A177-3AD203B41FA5}">
                      <a16:colId xmlns:a16="http://schemas.microsoft.com/office/drawing/2014/main" val="20001"/>
                    </a:ext>
                  </a:extLst>
                </a:gridCol>
                <a:gridCol w="2766549">
                  <a:extLst>
                    <a:ext uri="{9D8B030D-6E8A-4147-A177-3AD203B41FA5}">
                      <a16:colId xmlns:a16="http://schemas.microsoft.com/office/drawing/2014/main" val="20002"/>
                    </a:ext>
                  </a:extLst>
                </a:gridCol>
              </a:tblGrid>
              <a:tr h="424056">
                <a:tc>
                  <a:txBody>
                    <a:bodyPr/>
                    <a:lstStyle/>
                    <a:p>
                      <a:r>
                        <a:rPr lang="zh-CN" altLang="en-US" sz="1800" dirty="0"/>
                        <a:t>主要参数</a:t>
                      </a:r>
                    </a:p>
                  </a:txBody>
                  <a:tcPr marL="91439" marR="91439"/>
                </a:tc>
                <a:tc>
                  <a:txBody>
                    <a:bodyPr/>
                    <a:lstStyle/>
                    <a:p>
                      <a:r>
                        <a:rPr lang="en-US" altLang="zh-CN" sz="1800" dirty="0"/>
                        <a:t>RUSK</a:t>
                      </a:r>
                      <a:r>
                        <a:rPr lang="en-US" altLang="zh-CN" sz="1800" baseline="0" dirty="0"/>
                        <a:t> channel sounder</a:t>
                      </a:r>
                      <a:endParaRPr lang="zh-CN" altLang="en-US" sz="1800" dirty="0"/>
                    </a:p>
                  </a:txBody>
                  <a:tcPr marL="91439" marR="91439"/>
                </a:tc>
                <a:tc>
                  <a:txBody>
                    <a:bodyPr/>
                    <a:lstStyle/>
                    <a:p>
                      <a:r>
                        <a:rPr lang="en-US" altLang="zh-CN" sz="1800" dirty="0"/>
                        <a:t>EB </a:t>
                      </a:r>
                      <a:r>
                        <a:rPr lang="en-US" altLang="zh-CN" sz="1800" dirty="0" err="1"/>
                        <a:t>propsound</a:t>
                      </a:r>
                      <a:endParaRPr lang="zh-CN" altLang="en-US" sz="1800" dirty="0"/>
                    </a:p>
                  </a:txBody>
                  <a:tcPr marL="91439" marR="91439"/>
                </a:tc>
                <a:extLst>
                  <a:ext uri="{0D108BD9-81ED-4DB2-BD59-A6C34878D82A}">
                    <a16:rowId xmlns:a16="http://schemas.microsoft.com/office/drawing/2014/main" val="10000"/>
                  </a:ext>
                </a:extLst>
              </a:tr>
              <a:tr h="368032">
                <a:tc>
                  <a:txBody>
                    <a:bodyPr/>
                    <a:lstStyle/>
                    <a:p>
                      <a:r>
                        <a:rPr lang="zh-CN" altLang="en-US" sz="1800" dirty="0"/>
                        <a:t>测量带宽</a:t>
                      </a:r>
                    </a:p>
                  </a:txBody>
                  <a:tcPr marL="91439" marR="91439"/>
                </a:tc>
                <a:tc>
                  <a:txBody>
                    <a:bodyPr/>
                    <a:lstStyle/>
                    <a:p>
                      <a:r>
                        <a:rPr lang="en-US" altLang="zh-CN" sz="1800" dirty="0"/>
                        <a:t>120MHz</a:t>
                      </a:r>
                      <a:endParaRPr lang="zh-CN" altLang="en-US" sz="1800" dirty="0"/>
                    </a:p>
                  </a:txBody>
                  <a:tcPr marL="91439" marR="91439"/>
                </a:tc>
                <a:tc>
                  <a:txBody>
                    <a:bodyPr/>
                    <a:lstStyle/>
                    <a:p>
                      <a:r>
                        <a:rPr lang="en-US" altLang="zh-CN" sz="1800" dirty="0"/>
                        <a:t>100MHz</a:t>
                      </a:r>
                      <a:r>
                        <a:rPr lang="zh-CN" altLang="en-US" sz="1800" dirty="0"/>
                        <a:t>或</a:t>
                      </a:r>
                      <a:r>
                        <a:rPr lang="en-US" altLang="zh-CN" sz="1800" dirty="0"/>
                        <a:t>200MHz</a:t>
                      </a:r>
                      <a:endParaRPr lang="zh-CN" altLang="en-US" sz="1800" dirty="0"/>
                    </a:p>
                  </a:txBody>
                  <a:tcPr marL="91439" marR="91439"/>
                </a:tc>
                <a:extLst>
                  <a:ext uri="{0D108BD9-81ED-4DB2-BD59-A6C34878D82A}">
                    <a16:rowId xmlns:a16="http://schemas.microsoft.com/office/drawing/2014/main" val="10001"/>
                  </a:ext>
                </a:extLst>
              </a:tr>
              <a:tr h="360040">
                <a:tc>
                  <a:txBody>
                    <a:bodyPr/>
                    <a:lstStyle/>
                    <a:p>
                      <a:r>
                        <a:rPr lang="zh-CN" altLang="en-US" sz="1800" dirty="0"/>
                        <a:t>天线配置</a:t>
                      </a:r>
                    </a:p>
                  </a:txBody>
                  <a:tcPr marL="91439" marR="91439"/>
                </a:tc>
                <a:tc>
                  <a:txBody>
                    <a:bodyPr/>
                    <a:lstStyle/>
                    <a:p>
                      <a:r>
                        <a:rPr lang="en-US" altLang="zh-CN" sz="1800" dirty="0"/>
                        <a:t>32</a:t>
                      </a:r>
                      <a:r>
                        <a:rPr lang="zh-CN" altLang="en-US" sz="1800" dirty="0"/>
                        <a:t>发</a:t>
                      </a:r>
                      <a:r>
                        <a:rPr lang="en-US" altLang="zh-CN" sz="1800" dirty="0"/>
                        <a:t>32</a:t>
                      </a:r>
                      <a:r>
                        <a:rPr lang="zh-CN" altLang="en-US" sz="1800" dirty="0"/>
                        <a:t>收</a:t>
                      </a:r>
                    </a:p>
                  </a:txBody>
                  <a:tcPr marL="91439" marR="91439"/>
                </a:tc>
                <a:tc>
                  <a:txBody>
                    <a:bodyPr/>
                    <a:lstStyle/>
                    <a:p>
                      <a:r>
                        <a:rPr lang="zh-CN" altLang="en-US" sz="1800" dirty="0"/>
                        <a:t>最高</a:t>
                      </a:r>
                      <a:r>
                        <a:rPr lang="en-US" altLang="zh-CN" sz="1800" dirty="0"/>
                        <a:t>64</a:t>
                      </a:r>
                      <a:r>
                        <a:rPr lang="zh-CN" altLang="en-US" sz="1800" dirty="0"/>
                        <a:t>发</a:t>
                      </a:r>
                      <a:r>
                        <a:rPr lang="en-US" altLang="zh-CN" sz="1800" dirty="0"/>
                        <a:t>64</a:t>
                      </a:r>
                      <a:r>
                        <a:rPr lang="zh-CN" altLang="en-US" sz="1800" dirty="0"/>
                        <a:t>收</a:t>
                      </a:r>
                    </a:p>
                  </a:txBody>
                  <a:tcPr marL="91439" marR="91439"/>
                </a:tc>
                <a:extLst>
                  <a:ext uri="{0D108BD9-81ED-4DB2-BD59-A6C34878D82A}">
                    <a16:rowId xmlns:a16="http://schemas.microsoft.com/office/drawing/2014/main" val="10002"/>
                  </a:ext>
                </a:extLst>
              </a:tr>
              <a:tr h="354320">
                <a:tc>
                  <a:txBody>
                    <a:bodyPr/>
                    <a:lstStyle/>
                    <a:p>
                      <a:r>
                        <a:rPr lang="zh-CN" altLang="en-US" sz="1800" dirty="0"/>
                        <a:t>可测频段</a:t>
                      </a:r>
                    </a:p>
                  </a:txBody>
                  <a:tcPr marL="91439" marR="91439"/>
                </a:tc>
                <a:tc>
                  <a:txBody>
                    <a:bodyPr/>
                    <a:lstStyle/>
                    <a:p>
                      <a:r>
                        <a:rPr lang="en-US" altLang="zh-CN" sz="1800" dirty="0"/>
                        <a:t>450MHz</a:t>
                      </a:r>
                      <a:r>
                        <a:rPr lang="zh-CN" altLang="en-US" sz="1800" dirty="0"/>
                        <a:t>，</a:t>
                      </a:r>
                      <a:r>
                        <a:rPr lang="en-US" altLang="zh-CN" sz="1800" dirty="0"/>
                        <a:t>2.3GHz</a:t>
                      </a:r>
                      <a:r>
                        <a:rPr lang="zh-CN" altLang="en-US" sz="1800" dirty="0"/>
                        <a:t>，</a:t>
                      </a:r>
                      <a:r>
                        <a:rPr lang="en-US" altLang="zh-CN" sz="1800" dirty="0"/>
                        <a:t>5.3GHz</a:t>
                      </a:r>
                      <a:r>
                        <a:rPr lang="zh-CN" altLang="en-US" sz="1800" dirty="0"/>
                        <a:t>等</a:t>
                      </a:r>
                    </a:p>
                  </a:txBody>
                  <a:tcPr marL="91439" marR="9143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t>5.3GHz</a:t>
                      </a:r>
                      <a:r>
                        <a:rPr lang="zh-CN" altLang="en-US" sz="1800" dirty="0"/>
                        <a:t>，</a:t>
                      </a:r>
                      <a:r>
                        <a:rPr lang="en-US" altLang="zh-CN" sz="1800" dirty="0"/>
                        <a:t>2.6GHz</a:t>
                      </a:r>
                      <a:r>
                        <a:rPr lang="zh-CN" altLang="en-US" sz="1800" dirty="0"/>
                        <a:t>等</a:t>
                      </a:r>
                    </a:p>
                  </a:txBody>
                  <a:tcPr marL="91439" marR="91439"/>
                </a:tc>
                <a:extLst>
                  <a:ext uri="{0D108BD9-81ED-4DB2-BD59-A6C34878D82A}">
                    <a16:rowId xmlns:a16="http://schemas.microsoft.com/office/drawing/2014/main" val="10003"/>
                  </a:ext>
                </a:extLst>
              </a:tr>
            </a:tbl>
          </a:graphicData>
        </a:graphic>
      </p:graphicFrame>
      <p:sp>
        <p:nvSpPr>
          <p:cNvPr id="3" name="灯片编号占位符 2"/>
          <p:cNvSpPr>
            <a:spLocks noGrp="1"/>
          </p:cNvSpPr>
          <p:nvPr>
            <p:ph type="sldNum" sz="quarter" idx="11"/>
          </p:nvPr>
        </p:nvSpPr>
        <p:spPr/>
        <p:txBody>
          <a:bodyPr/>
          <a:lstStyle/>
          <a:p>
            <a:pPr>
              <a:defRPr/>
            </a:pPr>
            <a:fld id="{6031EF14-3A35-44F4-A506-F525C6624BEF}" type="slidenum">
              <a:rPr lang="zh-CN" altLang="en-US" smtClean="0"/>
              <a:pPr>
                <a:defRPr/>
              </a:pPr>
              <a:t>20</a:t>
            </a:fld>
            <a:endParaRPr lang="en-US" altLang="zh-CN"/>
          </a:p>
        </p:txBody>
      </p:sp>
    </p:spTree>
    <p:extLst>
      <p:ext uri="{BB962C8B-B14F-4D97-AF65-F5344CB8AC3E}">
        <p14:creationId xmlns:p14="http://schemas.microsoft.com/office/powerpoint/2010/main" val="83029682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dirty="0"/>
              <a:t>多天线</a:t>
            </a:r>
            <a:r>
              <a:rPr lang="zh-CN" altLang="en-US" dirty="0">
                <a:ea typeface="宋体" pitchFamily="2" charset="-122"/>
              </a:rPr>
              <a:t>信道测量平台</a:t>
            </a:r>
          </a:p>
        </p:txBody>
      </p:sp>
      <p:sp>
        <p:nvSpPr>
          <p:cNvPr id="453636" name="Rectangle 4"/>
          <p:cNvSpPr>
            <a:spLocks noChangeArrowheads="1"/>
          </p:cNvSpPr>
          <p:nvPr/>
        </p:nvSpPr>
        <p:spPr bwMode="gray">
          <a:xfrm>
            <a:off x="304800" y="981075"/>
            <a:ext cx="8382000" cy="469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chemeClr val="tx1"/>
              </a:buClr>
              <a:buFont typeface="Wingdings" pitchFamily="2" charset="2"/>
              <a:buChar char="v"/>
              <a:defRPr/>
            </a:pPr>
            <a:r>
              <a:rPr lang="zh-CN" altLang="en-US" sz="2800" b="1" dirty="0">
                <a:solidFill>
                  <a:srgbClr val="000000"/>
                </a:solidFill>
                <a:latin typeface="Verdana" pitchFamily="34" charset="0"/>
                <a:ea typeface="宋体" pitchFamily="2" charset="-122"/>
              </a:rPr>
              <a:t>清华大学设计、研制了</a:t>
            </a:r>
            <a:r>
              <a:rPr lang="zh-CN" altLang="en-US" sz="2800" b="1" dirty="0">
                <a:solidFill>
                  <a:srgbClr val="000000"/>
                </a:solidFill>
                <a:effectLst>
                  <a:outerShdw blurRad="38100" dist="38100" dir="2700000" algn="tl">
                    <a:srgbClr val="C0C0C0"/>
                  </a:outerShdw>
                </a:effectLst>
                <a:latin typeface="Verdana" pitchFamily="34" charset="0"/>
                <a:ea typeface="宋体" pitchFamily="2" charset="-122"/>
              </a:rPr>
              <a:t>两套</a:t>
            </a:r>
            <a:r>
              <a:rPr lang="zh-CN" altLang="en-US" sz="2800" b="1" dirty="0">
                <a:solidFill>
                  <a:srgbClr val="000000"/>
                </a:solidFill>
                <a:latin typeface="Verdana" pitchFamily="34" charset="0"/>
                <a:ea typeface="宋体" pitchFamily="2" charset="-122"/>
              </a:rPr>
              <a:t>自有知识产权的信道测量平台（</a:t>
            </a:r>
            <a:r>
              <a:rPr lang="en-US" altLang="zh-CN" sz="2800" b="1" dirty="0">
                <a:solidFill>
                  <a:srgbClr val="000000"/>
                </a:solidFill>
                <a:latin typeface="Verdana" pitchFamily="34" charset="0"/>
                <a:ea typeface="宋体" pitchFamily="2" charset="-122"/>
              </a:rPr>
              <a:t>THU sounder</a:t>
            </a:r>
            <a:r>
              <a:rPr lang="zh-CN" altLang="en-US" sz="2800" b="1" dirty="0">
                <a:solidFill>
                  <a:srgbClr val="000000"/>
                </a:solidFill>
                <a:latin typeface="Verdana" pitchFamily="34" charset="0"/>
                <a:ea typeface="宋体" pitchFamily="2" charset="-122"/>
              </a:rPr>
              <a:t>）</a:t>
            </a:r>
          </a:p>
        </p:txBody>
      </p:sp>
      <p:grpSp>
        <p:nvGrpSpPr>
          <p:cNvPr id="30724" name="Group 5"/>
          <p:cNvGrpSpPr>
            <a:grpSpLocks/>
          </p:cNvGrpSpPr>
          <p:nvPr/>
        </p:nvGrpSpPr>
        <p:grpSpPr bwMode="auto">
          <a:xfrm>
            <a:off x="1403350" y="2768600"/>
            <a:ext cx="2295525" cy="3324225"/>
            <a:chOff x="576" y="1836"/>
            <a:chExt cx="1446" cy="2094"/>
          </a:xfrm>
        </p:grpSpPr>
        <p:sp>
          <p:nvSpPr>
            <p:cNvPr id="30747" name="AutoShape 6"/>
            <p:cNvSpPr>
              <a:spLocks noChangeArrowheads="1"/>
            </p:cNvSpPr>
            <p:nvPr/>
          </p:nvSpPr>
          <p:spPr bwMode="auto">
            <a:xfrm>
              <a:off x="576" y="1942"/>
              <a:ext cx="1446" cy="1988"/>
            </a:xfrm>
            <a:prstGeom prst="roundRect">
              <a:avLst>
                <a:gd name="adj" fmla="val 4690"/>
              </a:avLst>
            </a:prstGeom>
            <a:noFill/>
            <a:ln w="57150">
              <a:solidFill>
                <a:schemeClr val="folHlink"/>
              </a:solidFill>
              <a:round/>
              <a:headEnd/>
              <a:tailEnd/>
            </a:ln>
            <a:effectLst/>
            <a:extLst>
              <a:ext uri="{909E8E84-426E-40DD-AFC4-6F175D3DCCD1}">
                <a14:hiddenFill xmlns:a14="http://schemas.microsoft.com/office/drawing/2010/main">
                  <a:solidFill>
                    <a:srgbClr val="D2D8A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453639" name="AutoShape 7"/>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30749" name="AutoShape 8"/>
            <p:cNvSpPr>
              <a:spLocks noChangeArrowheads="1"/>
            </p:cNvSpPr>
            <p:nvPr/>
          </p:nvSpPr>
          <p:spPr bwMode="auto">
            <a:xfrm flipH="1">
              <a:off x="1773" y="1897"/>
              <a:ext cx="45"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0750" name="AutoShape 9"/>
            <p:cNvSpPr>
              <a:spLocks noChangeArrowheads="1"/>
            </p:cNvSpPr>
            <p:nvPr/>
          </p:nvSpPr>
          <p:spPr bwMode="auto">
            <a:xfrm flipH="1">
              <a:off x="776" y="1897"/>
              <a:ext cx="46"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0751" name="Text Box 10"/>
            <p:cNvSpPr txBox="1">
              <a:spLocks noChangeArrowheads="1"/>
            </p:cNvSpPr>
            <p:nvPr/>
          </p:nvSpPr>
          <p:spPr bwMode="gray">
            <a:xfrm>
              <a:off x="924" y="1836"/>
              <a:ext cx="75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ctr"/>
              <a:r>
                <a:rPr lang="en-US" altLang="zh-CN" sz="1400" b="1">
                  <a:solidFill>
                    <a:schemeClr val="bg1"/>
                  </a:solidFill>
                  <a:ea typeface="宋体" pitchFamily="2" charset="-122"/>
                </a:rPr>
                <a:t>5.8GHz </a:t>
              </a:r>
              <a:r>
                <a:rPr lang="zh-CN" altLang="en-US" sz="1400" b="1">
                  <a:solidFill>
                    <a:schemeClr val="bg1"/>
                  </a:solidFill>
                  <a:ea typeface="宋体" pitchFamily="2" charset="-122"/>
                </a:rPr>
                <a:t>平台</a:t>
              </a:r>
            </a:p>
          </p:txBody>
        </p:sp>
        <p:sp>
          <p:nvSpPr>
            <p:cNvPr id="453643" name="Text Box 11"/>
            <p:cNvSpPr txBox="1">
              <a:spLocks noChangeArrowheads="1"/>
            </p:cNvSpPr>
            <p:nvPr/>
          </p:nvSpPr>
          <p:spPr bwMode="auto">
            <a:xfrm>
              <a:off x="624" y="2106"/>
              <a:ext cx="1344" cy="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defRPr/>
              </a:pPr>
              <a:r>
                <a:rPr lang="en-US" altLang="zh-CN" b="1" dirty="0">
                  <a:solidFill>
                    <a:srgbClr val="000000"/>
                  </a:solidFill>
                  <a:effectLst>
                    <a:outerShdw blurRad="38100" dist="38100" dir="2700000" algn="tl">
                      <a:srgbClr val="C0C0C0"/>
                    </a:outerShdw>
                  </a:effectLst>
                  <a:ea typeface="宋体" pitchFamily="2" charset="-122"/>
                </a:rPr>
                <a:t>2 </a:t>
              </a:r>
              <a:r>
                <a:rPr lang="zh-CN" altLang="en-US" b="1" dirty="0">
                  <a:solidFill>
                    <a:srgbClr val="000000"/>
                  </a:solidFill>
                  <a:effectLst>
                    <a:outerShdw blurRad="38100" dist="38100" dir="2700000" algn="tl">
                      <a:srgbClr val="C0C0C0"/>
                    </a:outerShdw>
                  </a:effectLst>
                  <a:ea typeface="宋体" pitchFamily="2" charset="-122"/>
                </a:rPr>
                <a:t>发 </a:t>
              </a:r>
              <a:r>
                <a:rPr lang="en-US" altLang="zh-CN" b="1" dirty="0">
                  <a:solidFill>
                    <a:srgbClr val="000000"/>
                  </a:solidFill>
                  <a:effectLst>
                    <a:outerShdw blurRad="38100" dist="38100" dir="2700000" algn="tl">
                      <a:srgbClr val="C0C0C0"/>
                    </a:outerShdw>
                  </a:effectLst>
                  <a:ea typeface="宋体" pitchFamily="2" charset="-122"/>
                </a:rPr>
                <a:t>2 </a:t>
              </a:r>
              <a:r>
                <a:rPr lang="zh-CN" altLang="en-US" b="1" dirty="0">
                  <a:solidFill>
                    <a:srgbClr val="000000"/>
                  </a:solidFill>
                  <a:effectLst>
                    <a:outerShdw blurRad="38100" dist="38100" dir="2700000" algn="tl">
                      <a:srgbClr val="C0C0C0"/>
                    </a:outerShdw>
                  </a:effectLst>
                  <a:ea typeface="宋体" pitchFamily="2" charset="-122"/>
                </a:rPr>
                <a:t>收</a:t>
              </a:r>
            </a:p>
            <a:p>
              <a:pPr algn="l" eaLnBrk="0" hangingPunct="0">
                <a:defRPr/>
              </a:pPr>
              <a:endParaRPr lang="zh-CN" altLang="en-US" b="1" dirty="0">
                <a:solidFill>
                  <a:srgbClr val="000000"/>
                </a:solidFill>
                <a:effectLst>
                  <a:outerShdw blurRad="38100" dist="38100" dir="2700000" algn="tl">
                    <a:srgbClr val="C0C0C0"/>
                  </a:outerShdw>
                </a:effectLst>
                <a:ea typeface="宋体" pitchFamily="2" charset="-122"/>
              </a:endParaRPr>
            </a:p>
            <a:p>
              <a:pPr algn="l" eaLnBrk="0" hangingPunct="0">
                <a:defRPr/>
              </a:pPr>
              <a:r>
                <a:rPr lang="en-US" altLang="zh-CN" b="1" dirty="0">
                  <a:solidFill>
                    <a:srgbClr val="000000"/>
                  </a:solidFill>
                  <a:effectLst>
                    <a:outerShdw blurRad="38100" dist="38100" dir="2700000" algn="tl">
                      <a:srgbClr val="C0C0C0"/>
                    </a:outerShdw>
                  </a:effectLst>
                  <a:ea typeface="宋体" pitchFamily="2" charset="-122"/>
                </a:rPr>
                <a:t>5.8GHz </a:t>
              </a:r>
              <a:r>
                <a:rPr lang="zh-CN" altLang="en-US" b="1" dirty="0">
                  <a:solidFill>
                    <a:srgbClr val="000000"/>
                  </a:solidFill>
                  <a:effectLst>
                    <a:outerShdw blurRad="38100" dist="38100" dir="2700000" algn="tl">
                      <a:srgbClr val="C0C0C0"/>
                    </a:outerShdw>
                  </a:effectLst>
                  <a:ea typeface="宋体" pitchFamily="2" charset="-122"/>
                </a:rPr>
                <a:t>频段</a:t>
              </a:r>
            </a:p>
            <a:p>
              <a:pPr algn="l" eaLnBrk="0" hangingPunct="0">
                <a:defRPr/>
              </a:pPr>
              <a:endParaRPr lang="zh-CN" altLang="en-US" b="1" dirty="0">
                <a:solidFill>
                  <a:srgbClr val="000000"/>
                </a:solidFill>
                <a:effectLst>
                  <a:outerShdw blurRad="38100" dist="38100" dir="2700000" algn="tl">
                    <a:srgbClr val="C0C0C0"/>
                  </a:outerShdw>
                </a:effectLst>
                <a:ea typeface="宋体" pitchFamily="2" charset="-122"/>
              </a:endParaRPr>
            </a:p>
            <a:p>
              <a:pPr algn="l" eaLnBrk="0" hangingPunct="0">
                <a:defRPr/>
              </a:pPr>
              <a:r>
                <a:rPr lang="en-US" altLang="zh-CN" b="1" dirty="0">
                  <a:solidFill>
                    <a:srgbClr val="000000"/>
                  </a:solidFill>
                  <a:effectLst>
                    <a:outerShdw blurRad="38100" dist="38100" dir="2700000" algn="tl">
                      <a:srgbClr val="C0C0C0"/>
                    </a:outerShdw>
                  </a:effectLst>
                  <a:ea typeface="宋体" pitchFamily="2" charset="-122"/>
                </a:rPr>
                <a:t>20MHz </a:t>
              </a:r>
              <a:r>
                <a:rPr lang="zh-CN" altLang="en-US" b="1" dirty="0">
                  <a:solidFill>
                    <a:srgbClr val="000000"/>
                  </a:solidFill>
                  <a:effectLst>
                    <a:outerShdw blurRad="38100" dist="38100" dir="2700000" algn="tl">
                      <a:srgbClr val="C0C0C0"/>
                    </a:outerShdw>
                  </a:effectLst>
                  <a:ea typeface="宋体" pitchFamily="2" charset="-122"/>
                </a:rPr>
                <a:t>带宽</a:t>
              </a:r>
            </a:p>
            <a:p>
              <a:pPr algn="l" eaLnBrk="0" hangingPunct="0">
                <a:defRPr/>
              </a:pPr>
              <a:endParaRPr lang="zh-CN" altLang="en-US" b="1" dirty="0">
                <a:solidFill>
                  <a:srgbClr val="000000"/>
                </a:solidFill>
                <a:effectLst>
                  <a:outerShdw blurRad="38100" dist="38100" dir="2700000" algn="tl">
                    <a:srgbClr val="C0C0C0"/>
                  </a:outerShdw>
                </a:effectLst>
                <a:ea typeface="宋体" pitchFamily="2" charset="-122"/>
              </a:endParaRPr>
            </a:p>
            <a:p>
              <a:pPr algn="l" eaLnBrk="0" hangingPunct="0">
                <a:defRPr/>
              </a:pPr>
              <a:r>
                <a:rPr lang="zh-CN" altLang="en-US" b="1" dirty="0">
                  <a:solidFill>
                    <a:srgbClr val="FF0000"/>
                  </a:solidFill>
                  <a:effectLst>
                    <a:outerShdw blurRad="38100" dist="38100" dir="2700000" algn="tl">
                      <a:srgbClr val="C0C0C0"/>
                    </a:outerShdw>
                  </a:effectLst>
                  <a:ea typeface="宋体" pitchFamily="2" charset="-122"/>
                </a:rPr>
                <a:t>独立射频通道方式</a:t>
              </a:r>
            </a:p>
            <a:p>
              <a:pPr algn="l" eaLnBrk="0" hangingPunct="0">
                <a:defRPr/>
              </a:pPr>
              <a:endParaRPr lang="zh-CN" altLang="en-US" b="1" dirty="0">
                <a:solidFill>
                  <a:srgbClr val="000000"/>
                </a:solidFill>
                <a:effectLst>
                  <a:outerShdw blurRad="38100" dist="38100" dir="2700000" algn="tl">
                    <a:srgbClr val="C0C0C0"/>
                  </a:outerShdw>
                </a:effectLst>
                <a:ea typeface="宋体" pitchFamily="2" charset="-122"/>
              </a:endParaRPr>
            </a:p>
            <a:p>
              <a:pPr algn="l">
                <a:defRPr/>
              </a:pPr>
              <a:r>
                <a:rPr lang="zh-CN" altLang="en-US" b="1" dirty="0">
                  <a:solidFill>
                    <a:srgbClr val="000000"/>
                  </a:solidFill>
                  <a:effectLst>
                    <a:outerShdw blurRad="38100" dist="38100" dir="2700000" algn="tl">
                      <a:srgbClr val="C0C0C0"/>
                    </a:outerShdw>
                  </a:effectLst>
                  <a:ea typeface="宋体" pitchFamily="2" charset="-122"/>
                </a:rPr>
                <a:t>静止</a:t>
              </a:r>
              <a:r>
                <a:rPr lang="en-US" altLang="zh-CN" b="1" dirty="0">
                  <a:solidFill>
                    <a:srgbClr val="000000"/>
                  </a:solidFill>
                  <a:effectLst>
                    <a:outerShdw blurRad="38100" dist="38100" dir="2700000" algn="tl">
                      <a:srgbClr val="C0C0C0"/>
                    </a:outerShdw>
                  </a:effectLst>
                  <a:ea typeface="宋体" pitchFamily="2" charset="-122"/>
                </a:rPr>
                <a:t>/</a:t>
              </a:r>
              <a:r>
                <a:rPr lang="zh-CN" altLang="en-US" b="1" dirty="0">
                  <a:solidFill>
                    <a:srgbClr val="000000"/>
                  </a:solidFill>
                  <a:effectLst>
                    <a:outerShdw blurRad="38100" dist="38100" dir="2700000" algn="tl">
                      <a:srgbClr val="C0C0C0"/>
                    </a:outerShdw>
                  </a:effectLst>
                  <a:ea typeface="宋体" pitchFamily="2" charset="-122"/>
                </a:rPr>
                <a:t>车载测试</a:t>
              </a:r>
            </a:p>
            <a:p>
              <a:pPr algn="l">
                <a:defRPr/>
              </a:pPr>
              <a:endParaRPr lang="zh-CN" altLang="en-US" b="1" dirty="0">
                <a:solidFill>
                  <a:srgbClr val="000000"/>
                </a:solidFill>
                <a:effectLst>
                  <a:outerShdw blurRad="38100" dist="38100" dir="2700000" algn="tl">
                    <a:srgbClr val="C0C0C0"/>
                  </a:outerShdw>
                </a:effectLst>
                <a:ea typeface="宋体" pitchFamily="2" charset="-122"/>
              </a:endParaRPr>
            </a:p>
          </p:txBody>
        </p:sp>
      </p:grpSp>
      <p:grpSp>
        <p:nvGrpSpPr>
          <p:cNvPr id="30725" name="Group 12"/>
          <p:cNvGrpSpPr>
            <a:grpSpLocks/>
          </p:cNvGrpSpPr>
          <p:nvPr/>
        </p:nvGrpSpPr>
        <p:grpSpPr bwMode="auto">
          <a:xfrm>
            <a:off x="2200275" y="2130425"/>
            <a:ext cx="642938" cy="642938"/>
            <a:chOff x="1289" y="582"/>
            <a:chExt cx="668" cy="668"/>
          </a:xfrm>
        </p:grpSpPr>
        <p:sp>
          <p:nvSpPr>
            <p:cNvPr id="30742" name="Oval 13"/>
            <p:cNvSpPr>
              <a:spLocks noChangeArrowheads="1"/>
            </p:cNvSpPr>
            <p:nvPr/>
          </p:nvSpPr>
          <p:spPr bwMode="gray">
            <a:xfrm>
              <a:off x="1289" y="582"/>
              <a:ext cx="668" cy="66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pitchFamily="2" charset="-122"/>
              </a:endParaRPr>
            </a:p>
          </p:txBody>
        </p:sp>
        <p:sp>
          <p:nvSpPr>
            <p:cNvPr id="30743" name="Oval 14"/>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30744" name="Oval 15"/>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30745" name="Oval 16"/>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30746" name="Oval 17"/>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grpSp>
      <p:sp>
        <p:nvSpPr>
          <p:cNvPr id="30726" name="Text Box 18"/>
          <p:cNvSpPr txBox="1">
            <a:spLocks noChangeArrowheads="1"/>
          </p:cNvSpPr>
          <p:nvPr/>
        </p:nvSpPr>
        <p:spPr bwMode="gray">
          <a:xfrm>
            <a:off x="2338388" y="2203450"/>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sz="2400">
                <a:solidFill>
                  <a:srgbClr val="000000"/>
                </a:solidFill>
                <a:ea typeface="宋体" pitchFamily="2" charset="-122"/>
              </a:rPr>
              <a:t>1</a:t>
            </a:r>
            <a:endParaRPr lang="en-US" altLang="zh-CN">
              <a:ea typeface="宋体" pitchFamily="2" charset="-122"/>
            </a:endParaRPr>
          </a:p>
        </p:txBody>
      </p:sp>
      <p:grpSp>
        <p:nvGrpSpPr>
          <p:cNvPr id="453671" name="Group 39"/>
          <p:cNvGrpSpPr>
            <a:grpSpLocks/>
          </p:cNvGrpSpPr>
          <p:nvPr/>
        </p:nvGrpSpPr>
        <p:grpSpPr bwMode="auto">
          <a:xfrm>
            <a:off x="3719513" y="1574800"/>
            <a:ext cx="3803650" cy="4087813"/>
            <a:chOff x="2525" y="947"/>
            <a:chExt cx="2396" cy="2575"/>
          </a:xfrm>
        </p:grpSpPr>
        <p:sp>
          <p:nvSpPr>
            <p:cNvPr id="30728" name="AutoShape 24"/>
            <p:cNvSpPr>
              <a:spLocks noChangeArrowheads="1"/>
            </p:cNvSpPr>
            <p:nvPr/>
          </p:nvSpPr>
          <p:spPr bwMode="auto">
            <a:xfrm>
              <a:off x="3475" y="1534"/>
              <a:ext cx="1446" cy="1988"/>
            </a:xfrm>
            <a:prstGeom prst="roundRect">
              <a:avLst>
                <a:gd name="adj" fmla="val 4690"/>
              </a:avLst>
            </a:prstGeom>
            <a:noFill/>
            <a:ln w="57150">
              <a:solidFill>
                <a:schemeClr val="accent2"/>
              </a:solidFill>
              <a:round/>
              <a:headEnd/>
              <a:tailEnd/>
            </a:ln>
            <a:effectLst/>
            <a:extLst>
              <a:ext uri="{909E8E84-426E-40DD-AFC4-6F175D3DCCD1}">
                <a14:hiddenFill xmlns:a14="http://schemas.microsoft.com/office/drawing/2010/main">
                  <a:solidFill>
                    <a:srgbClr val="F1D08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453652" name="AutoShape 20"/>
            <p:cNvSpPr>
              <a:spLocks noChangeArrowheads="1"/>
            </p:cNvSpPr>
            <p:nvPr/>
          </p:nvSpPr>
          <p:spPr bwMode="gray">
            <a:xfrm>
              <a:off x="3622" y="1447"/>
              <a:ext cx="1174" cy="181"/>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30730" name="AutoShape 21"/>
            <p:cNvSpPr>
              <a:spLocks noChangeArrowheads="1"/>
            </p:cNvSpPr>
            <p:nvPr/>
          </p:nvSpPr>
          <p:spPr bwMode="auto">
            <a:xfrm flipH="1">
              <a:off x="4678" y="1495"/>
              <a:ext cx="46"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0731" name="AutoShape 22"/>
            <p:cNvSpPr>
              <a:spLocks noChangeArrowheads="1"/>
            </p:cNvSpPr>
            <p:nvPr/>
          </p:nvSpPr>
          <p:spPr bwMode="auto">
            <a:xfrm flipH="1">
              <a:off x="3676" y="1489"/>
              <a:ext cx="45"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453657" name="Freeform 25"/>
            <p:cNvSpPr>
              <a:spLocks/>
            </p:cNvSpPr>
            <p:nvPr/>
          </p:nvSpPr>
          <p:spPr bwMode="gray">
            <a:xfrm>
              <a:off x="2525" y="947"/>
              <a:ext cx="924" cy="729"/>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pPr>
                <a:defRPr/>
              </a:pPr>
              <a:endParaRPr lang="zh-CN" altLang="en-US"/>
            </a:p>
          </p:txBody>
        </p:sp>
        <p:sp>
          <p:nvSpPr>
            <p:cNvPr id="30733" name="Text Box 26"/>
            <p:cNvSpPr txBox="1">
              <a:spLocks noChangeArrowheads="1"/>
            </p:cNvSpPr>
            <p:nvPr/>
          </p:nvSpPr>
          <p:spPr bwMode="gray">
            <a:xfrm>
              <a:off x="3826" y="1429"/>
              <a:ext cx="75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ctr"/>
              <a:r>
                <a:rPr lang="en-US" altLang="zh-CN" sz="1400" b="1">
                  <a:solidFill>
                    <a:schemeClr val="bg1"/>
                  </a:solidFill>
                  <a:ea typeface="宋体" pitchFamily="2" charset="-122"/>
                </a:rPr>
                <a:t>3.5GHz </a:t>
              </a:r>
              <a:r>
                <a:rPr lang="zh-CN" altLang="en-US" sz="1400" b="1">
                  <a:solidFill>
                    <a:schemeClr val="bg1"/>
                  </a:solidFill>
                  <a:ea typeface="宋体" pitchFamily="2" charset="-122"/>
                </a:rPr>
                <a:t>平台</a:t>
              </a:r>
            </a:p>
          </p:txBody>
        </p:sp>
        <p:sp>
          <p:nvSpPr>
            <p:cNvPr id="453659" name="Text Box 27"/>
            <p:cNvSpPr txBox="1">
              <a:spLocks noChangeArrowheads="1"/>
            </p:cNvSpPr>
            <p:nvPr/>
          </p:nvSpPr>
          <p:spPr bwMode="auto">
            <a:xfrm>
              <a:off x="3526" y="1681"/>
              <a:ext cx="1344" cy="1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defRPr/>
              </a:pPr>
              <a:r>
                <a:rPr lang="en-US" altLang="zh-CN" b="1" dirty="0">
                  <a:solidFill>
                    <a:srgbClr val="000000"/>
                  </a:solidFill>
                  <a:effectLst>
                    <a:outerShdw blurRad="38100" dist="38100" dir="2700000" algn="tl">
                      <a:srgbClr val="C0C0C0"/>
                    </a:outerShdw>
                  </a:effectLst>
                  <a:ea typeface="宋体" pitchFamily="2" charset="-122"/>
                </a:rPr>
                <a:t>7</a:t>
              </a:r>
              <a:r>
                <a:rPr lang="zh-CN" altLang="en-US" b="1" dirty="0">
                  <a:solidFill>
                    <a:srgbClr val="000000"/>
                  </a:solidFill>
                  <a:effectLst>
                    <a:outerShdw blurRad="38100" dist="38100" dir="2700000" algn="tl">
                      <a:srgbClr val="C0C0C0"/>
                    </a:outerShdw>
                  </a:effectLst>
                  <a:ea typeface="宋体" pitchFamily="2" charset="-122"/>
                </a:rPr>
                <a:t>发</a:t>
              </a:r>
              <a:r>
                <a:rPr lang="en-US" altLang="zh-CN" b="1" dirty="0">
                  <a:solidFill>
                    <a:srgbClr val="000000"/>
                  </a:solidFill>
                  <a:effectLst>
                    <a:outerShdw blurRad="38100" dist="38100" dir="2700000" algn="tl">
                      <a:srgbClr val="C0C0C0"/>
                    </a:outerShdw>
                  </a:effectLst>
                  <a:ea typeface="宋体" pitchFamily="2" charset="-122"/>
                </a:rPr>
                <a:t>7</a:t>
              </a:r>
              <a:r>
                <a:rPr lang="zh-CN" altLang="en-US" b="1" dirty="0">
                  <a:solidFill>
                    <a:srgbClr val="000000"/>
                  </a:solidFill>
                  <a:effectLst>
                    <a:outerShdw blurRad="38100" dist="38100" dir="2700000" algn="tl">
                      <a:srgbClr val="C0C0C0"/>
                    </a:outerShdw>
                  </a:effectLst>
                  <a:ea typeface="宋体" pitchFamily="2" charset="-122"/>
                </a:rPr>
                <a:t>收</a:t>
              </a:r>
              <a:r>
                <a:rPr lang="en-US" altLang="zh-CN" b="1" dirty="0">
                  <a:solidFill>
                    <a:srgbClr val="000000"/>
                  </a:solidFill>
                  <a:effectLst>
                    <a:outerShdw blurRad="38100" dist="38100" dir="2700000" algn="tl">
                      <a:srgbClr val="C0C0C0"/>
                    </a:outerShdw>
                  </a:effectLst>
                  <a:ea typeface="宋体" pitchFamily="2" charset="-122"/>
                </a:rPr>
                <a:t>/32</a:t>
              </a:r>
              <a:r>
                <a:rPr lang="zh-CN" altLang="en-US" b="1" dirty="0">
                  <a:solidFill>
                    <a:srgbClr val="000000"/>
                  </a:solidFill>
                  <a:effectLst>
                    <a:outerShdw blurRad="38100" dist="38100" dir="2700000" algn="tl">
                      <a:srgbClr val="C0C0C0"/>
                    </a:outerShdw>
                  </a:effectLst>
                  <a:ea typeface="宋体" pitchFamily="2" charset="-122"/>
                </a:rPr>
                <a:t>发</a:t>
              </a:r>
              <a:r>
                <a:rPr lang="en-US" altLang="zh-CN" b="1" dirty="0">
                  <a:solidFill>
                    <a:srgbClr val="000000"/>
                  </a:solidFill>
                  <a:effectLst>
                    <a:outerShdw blurRad="38100" dist="38100" dir="2700000" algn="tl">
                      <a:srgbClr val="C0C0C0"/>
                    </a:outerShdw>
                  </a:effectLst>
                  <a:ea typeface="宋体" pitchFamily="2" charset="-122"/>
                </a:rPr>
                <a:t>32</a:t>
              </a:r>
              <a:r>
                <a:rPr lang="zh-CN" altLang="en-US" b="1" dirty="0">
                  <a:solidFill>
                    <a:srgbClr val="000000"/>
                  </a:solidFill>
                  <a:effectLst>
                    <a:outerShdw blurRad="38100" dist="38100" dir="2700000" algn="tl">
                      <a:srgbClr val="C0C0C0"/>
                    </a:outerShdw>
                  </a:effectLst>
                  <a:ea typeface="宋体" pitchFamily="2" charset="-122"/>
                </a:rPr>
                <a:t>收</a:t>
              </a:r>
            </a:p>
            <a:p>
              <a:pPr algn="l">
                <a:defRPr/>
              </a:pPr>
              <a:endParaRPr lang="zh-CN" altLang="en-US" b="1" dirty="0">
                <a:solidFill>
                  <a:srgbClr val="000000"/>
                </a:solidFill>
                <a:effectLst>
                  <a:outerShdw blurRad="38100" dist="38100" dir="2700000" algn="tl">
                    <a:srgbClr val="C0C0C0"/>
                  </a:outerShdw>
                </a:effectLst>
                <a:ea typeface="宋体" pitchFamily="2" charset="-122"/>
              </a:endParaRPr>
            </a:p>
            <a:p>
              <a:pPr algn="l">
                <a:defRPr/>
              </a:pPr>
              <a:r>
                <a:rPr lang="en-US" altLang="zh-CN" b="1" dirty="0">
                  <a:solidFill>
                    <a:srgbClr val="000000"/>
                  </a:solidFill>
                  <a:effectLst>
                    <a:outerShdw blurRad="38100" dist="38100" dir="2700000" algn="tl">
                      <a:srgbClr val="C0C0C0"/>
                    </a:outerShdw>
                  </a:effectLst>
                  <a:ea typeface="宋体" pitchFamily="2" charset="-122"/>
                </a:rPr>
                <a:t>3.5/2.3/2.6/5.8GHz </a:t>
              </a:r>
              <a:endParaRPr lang="zh-CN" altLang="en-US" b="1" dirty="0">
                <a:solidFill>
                  <a:srgbClr val="000000"/>
                </a:solidFill>
                <a:effectLst>
                  <a:outerShdw blurRad="38100" dist="38100" dir="2700000" algn="tl">
                    <a:srgbClr val="C0C0C0"/>
                  </a:outerShdw>
                </a:effectLst>
                <a:ea typeface="宋体" pitchFamily="2" charset="-122"/>
              </a:endParaRPr>
            </a:p>
            <a:p>
              <a:pPr algn="l">
                <a:defRPr/>
              </a:pPr>
              <a:endParaRPr lang="zh-CN" altLang="en-US" b="1" dirty="0">
                <a:solidFill>
                  <a:srgbClr val="000000"/>
                </a:solidFill>
                <a:effectLst>
                  <a:outerShdw blurRad="38100" dist="38100" dir="2700000" algn="tl">
                    <a:srgbClr val="C0C0C0"/>
                  </a:outerShdw>
                </a:effectLst>
                <a:ea typeface="宋体" pitchFamily="2" charset="-122"/>
              </a:endParaRPr>
            </a:p>
            <a:p>
              <a:pPr algn="l">
                <a:defRPr/>
              </a:pPr>
              <a:r>
                <a:rPr lang="en-US" altLang="zh-CN" b="1" dirty="0">
                  <a:solidFill>
                    <a:srgbClr val="000000"/>
                  </a:solidFill>
                  <a:effectLst>
                    <a:outerShdw blurRad="38100" dist="38100" dir="2700000" algn="tl">
                      <a:srgbClr val="C0C0C0"/>
                    </a:outerShdw>
                  </a:effectLst>
                  <a:ea typeface="宋体" pitchFamily="2" charset="-122"/>
                </a:rPr>
                <a:t>40/100/500MHz</a:t>
              </a:r>
              <a:r>
                <a:rPr lang="zh-CN" altLang="en-US" b="1" dirty="0">
                  <a:solidFill>
                    <a:srgbClr val="000000"/>
                  </a:solidFill>
                  <a:effectLst>
                    <a:outerShdw blurRad="38100" dist="38100" dir="2700000" algn="tl">
                      <a:srgbClr val="C0C0C0"/>
                    </a:outerShdw>
                  </a:effectLst>
                  <a:ea typeface="宋体" pitchFamily="2" charset="-122"/>
                </a:rPr>
                <a:t>带宽</a:t>
              </a:r>
            </a:p>
            <a:p>
              <a:pPr algn="l">
                <a:defRPr/>
              </a:pPr>
              <a:endParaRPr lang="zh-CN" altLang="en-US" b="1" dirty="0">
                <a:solidFill>
                  <a:srgbClr val="000000"/>
                </a:solidFill>
                <a:effectLst>
                  <a:outerShdw blurRad="38100" dist="38100" dir="2700000" algn="tl">
                    <a:srgbClr val="C0C0C0"/>
                  </a:outerShdw>
                </a:effectLst>
                <a:ea typeface="宋体" pitchFamily="2" charset="-122"/>
              </a:endParaRPr>
            </a:p>
            <a:p>
              <a:pPr algn="l">
                <a:defRPr/>
              </a:pPr>
              <a:r>
                <a:rPr lang="zh-CN" altLang="en-US" b="1" dirty="0">
                  <a:solidFill>
                    <a:srgbClr val="FF0000"/>
                  </a:solidFill>
                  <a:effectLst>
                    <a:outerShdw blurRad="38100" dist="38100" dir="2700000" algn="tl">
                      <a:srgbClr val="C0C0C0"/>
                    </a:outerShdw>
                  </a:effectLst>
                  <a:ea typeface="宋体" pitchFamily="2" charset="-122"/>
                </a:rPr>
                <a:t>微波开关切换方式</a:t>
              </a:r>
            </a:p>
            <a:p>
              <a:pPr algn="l">
                <a:defRPr/>
              </a:pPr>
              <a:endParaRPr lang="zh-CN" altLang="en-US" b="1" dirty="0">
                <a:solidFill>
                  <a:srgbClr val="000000"/>
                </a:solidFill>
                <a:effectLst>
                  <a:outerShdw blurRad="38100" dist="38100" dir="2700000" algn="tl">
                    <a:srgbClr val="C0C0C0"/>
                  </a:outerShdw>
                </a:effectLst>
                <a:ea typeface="宋体" pitchFamily="2" charset="-122"/>
              </a:endParaRPr>
            </a:p>
            <a:p>
              <a:pPr algn="l">
                <a:defRPr/>
              </a:pPr>
              <a:r>
                <a:rPr lang="zh-CN" altLang="en-US" b="1" dirty="0">
                  <a:solidFill>
                    <a:srgbClr val="000000"/>
                  </a:solidFill>
                  <a:effectLst>
                    <a:outerShdw blurRad="38100" dist="38100" dir="2700000" algn="tl">
                      <a:srgbClr val="C0C0C0"/>
                    </a:outerShdw>
                  </a:effectLst>
                  <a:ea typeface="宋体" pitchFamily="2" charset="-122"/>
                </a:rPr>
                <a:t>静止</a:t>
              </a:r>
              <a:r>
                <a:rPr lang="en-US" altLang="zh-CN" b="1" dirty="0">
                  <a:solidFill>
                    <a:srgbClr val="000000"/>
                  </a:solidFill>
                  <a:effectLst>
                    <a:outerShdw blurRad="38100" dist="38100" dir="2700000" algn="tl">
                      <a:srgbClr val="C0C0C0"/>
                    </a:outerShdw>
                  </a:effectLst>
                  <a:ea typeface="宋体" pitchFamily="2" charset="-122"/>
                </a:rPr>
                <a:t>/</a:t>
              </a:r>
              <a:r>
                <a:rPr lang="zh-CN" altLang="en-US" b="1" dirty="0">
                  <a:solidFill>
                    <a:srgbClr val="000000"/>
                  </a:solidFill>
                  <a:effectLst>
                    <a:outerShdw blurRad="38100" dist="38100" dir="2700000" algn="tl">
                      <a:srgbClr val="C0C0C0"/>
                    </a:outerShdw>
                  </a:effectLst>
                  <a:ea typeface="宋体" pitchFamily="2" charset="-122"/>
                </a:rPr>
                <a:t>车载测试</a:t>
              </a:r>
            </a:p>
          </p:txBody>
        </p:sp>
        <p:grpSp>
          <p:nvGrpSpPr>
            <p:cNvPr id="30735" name="Group 28"/>
            <p:cNvGrpSpPr>
              <a:grpSpLocks/>
            </p:cNvGrpSpPr>
            <p:nvPr/>
          </p:nvGrpSpPr>
          <p:grpSpPr bwMode="auto">
            <a:xfrm>
              <a:off x="4014" y="1025"/>
              <a:ext cx="405" cy="405"/>
              <a:chOff x="1289" y="582"/>
              <a:chExt cx="668" cy="668"/>
            </a:xfrm>
          </p:grpSpPr>
          <p:sp>
            <p:nvSpPr>
              <p:cNvPr id="30737" name="Oval 29"/>
              <p:cNvSpPr>
                <a:spLocks noChangeArrowheads="1"/>
              </p:cNvSpPr>
              <p:nvPr/>
            </p:nvSpPr>
            <p:spPr bwMode="gray">
              <a:xfrm>
                <a:off x="1289" y="582"/>
                <a:ext cx="668" cy="66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pitchFamily="2" charset="-122"/>
                </a:endParaRPr>
              </a:p>
            </p:txBody>
          </p:sp>
          <p:sp>
            <p:nvSpPr>
              <p:cNvPr id="30738" name="Oval 30"/>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30739" name="Oval 31"/>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30740" name="Oval 32"/>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30741" name="Oval 33"/>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grpSp>
        <p:sp>
          <p:nvSpPr>
            <p:cNvPr id="30736" name="Text Box 34"/>
            <p:cNvSpPr txBox="1">
              <a:spLocks noChangeArrowheads="1"/>
            </p:cNvSpPr>
            <p:nvPr/>
          </p:nvSpPr>
          <p:spPr bwMode="gray">
            <a:xfrm>
              <a:off x="4101" y="107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sz="2400">
                  <a:solidFill>
                    <a:srgbClr val="000000"/>
                  </a:solidFill>
                  <a:ea typeface="宋体" pitchFamily="2" charset="-122"/>
                </a:rPr>
                <a:t>2</a:t>
              </a:r>
              <a:endParaRPr lang="en-US" altLang="zh-CN">
                <a:ea typeface="宋体" pitchFamily="2" charset="-122"/>
              </a:endParaRPr>
            </a:p>
          </p:txBody>
        </p:sp>
      </p:grpSp>
      <p:sp>
        <p:nvSpPr>
          <p:cNvPr id="2" name="灯片编号占位符 1"/>
          <p:cNvSpPr>
            <a:spLocks noGrp="1"/>
          </p:cNvSpPr>
          <p:nvPr>
            <p:ph type="sldNum" sz="quarter" idx="11"/>
          </p:nvPr>
        </p:nvSpPr>
        <p:spPr/>
        <p:txBody>
          <a:bodyPr/>
          <a:lstStyle/>
          <a:p>
            <a:pPr>
              <a:defRPr/>
            </a:pPr>
            <a:fld id="{6031EF14-3A35-44F4-A506-F525C6624BEF}" type="slidenum">
              <a:rPr lang="zh-CN" altLang="en-US" smtClean="0"/>
              <a:pPr>
                <a:defRPr/>
              </a:pPr>
              <a:t>21</a:t>
            </a:fld>
            <a:endParaRPr lang="en-US" altLang="zh-CN"/>
          </a:p>
        </p:txBody>
      </p:sp>
    </p:spTree>
    <p:extLst>
      <p:ext uri="{BB962C8B-B14F-4D97-AF65-F5344CB8AC3E}">
        <p14:creationId xmlns:p14="http://schemas.microsoft.com/office/powerpoint/2010/main" val="21597848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3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4294967295"/>
          </p:nvPr>
        </p:nvSpPr>
        <p:spPr>
          <a:xfrm>
            <a:off x="6553200" y="6248400"/>
            <a:ext cx="1905000" cy="457200"/>
          </a:xfrm>
          <a:prstGeom prst="rect">
            <a:avLst/>
          </a:prstGeom>
        </p:spPr>
        <p:txBody>
          <a:bodyPr/>
          <a:lstStyle/>
          <a:p>
            <a:fld id="{5ECC7876-618F-4B87-883C-1A158589B595}" type="slidenum">
              <a:rPr lang="zh-CN" altLang="en-GB"/>
              <a:pPr/>
              <a:t>22</a:t>
            </a:fld>
            <a:endParaRPr lang="en-GB" altLang="zh-CN"/>
          </a:p>
        </p:txBody>
      </p:sp>
      <p:sp>
        <p:nvSpPr>
          <p:cNvPr id="1463298" name="标题 1"/>
          <p:cNvSpPr>
            <a:spLocks noGrp="1"/>
          </p:cNvSpPr>
          <p:nvPr>
            <p:ph type="title" idx="4294967295"/>
          </p:nvPr>
        </p:nvSpPr>
        <p:spPr/>
        <p:txBody>
          <a:bodyPr anchor="ctr"/>
          <a:lstStyle/>
          <a:p>
            <a:r>
              <a:rPr lang="en-US" altLang="zh-CN" sz="4000" b="1" dirty="0">
                <a:ea typeface="宋体" pitchFamily="2" charset="-122"/>
              </a:rPr>
              <a:t>MIMO</a:t>
            </a:r>
            <a:r>
              <a:rPr lang="zh-CN" altLang="en-US" sz="4000" b="1" dirty="0">
                <a:ea typeface="宋体" pitchFamily="2" charset="-122"/>
              </a:rPr>
              <a:t>信道测量原始数据</a:t>
            </a:r>
          </a:p>
        </p:txBody>
      </p:sp>
      <p:sp>
        <p:nvSpPr>
          <p:cNvPr id="1463299" name="内容占位符 2" descr="Rectangle: Click to edit Master text styles&#10;Second level&#10;Third level&#10;Fourth level&#10;Fifth level"/>
          <p:cNvSpPr>
            <a:spLocks noGrp="1"/>
          </p:cNvSpPr>
          <p:nvPr>
            <p:ph idx="4294967295"/>
          </p:nvPr>
        </p:nvSpPr>
        <p:spPr>
          <a:xfrm>
            <a:off x="750094" y="790550"/>
            <a:ext cx="7772400" cy="4438650"/>
          </a:xfrm>
        </p:spPr>
        <p:txBody>
          <a:bodyPr/>
          <a:lstStyle/>
          <a:p>
            <a:pPr>
              <a:buFont typeface="Wingdings" pitchFamily="2" charset="2"/>
              <a:buChar char="Ø"/>
            </a:pPr>
            <a:r>
              <a:rPr lang="zh-CN" altLang="en-US" dirty="0">
                <a:solidFill>
                  <a:srgbClr val="000000"/>
                </a:solidFill>
                <a:ea typeface="宋体" pitchFamily="2" charset="-122"/>
              </a:rPr>
              <a:t>信道冲激响应矩阵</a:t>
            </a:r>
            <a:endParaRPr lang="en-US" altLang="zh-CN" dirty="0">
              <a:solidFill>
                <a:srgbClr val="000000"/>
              </a:solidFill>
              <a:ea typeface="宋体" pitchFamily="2" charset="-122"/>
            </a:endParaRPr>
          </a:p>
          <a:p>
            <a:pPr lvl="1">
              <a:buFont typeface="Wingdings" pitchFamily="2" charset="2"/>
              <a:buChar char="Ø"/>
            </a:pPr>
            <a:r>
              <a:rPr lang="zh-CN" altLang="en-US" sz="2400" dirty="0">
                <a:solidFill>
                  <a:srgbClr val="000000"/>
                </a:solidFill>
                <a:ea typeface="宋体" pitchFamily="2" charset="-122"/>
              </a:rPr>
              <a:t>在接收端将接收到的信号与发射信号的相关运算，得到无线信道的冲激响应矩阵</a:t>
            </a:r>
            <a:endParaRPr lang="zh-CN" altLang="en-US" sz="2400" dirty="0">
              <a:ea typeface="宋体" pitchFamily="2" charset="-122"/>
            </a:endParaRPr>
          </a:p>
          <a:p>
            <a:pPr>
              <a:buFont typeface="Wingdings" pitchFamily="2" charset="2"/>
              <a:buChar char="Ø"/>
            </a:pPr>
            <a:endParaRPr lang="zh-CN" altLang="en-US" dirty="0">
              <a:ea typeface="宋体" pitchFamily="2" charset="-122"/>
            </a:endParaRPr>
          </a:p>
        </p:txBody>
      </p:sp>
      <p:sp>
        <p:nvSpPr>
          <p:cNvPr id="146330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p>
            <a:pPr>
              <a:spcBef>
                <a:spcPct val="0"/>
              </a:spcBef>
              <a:spcAft>
                <a:spcPct val="0"/>
              </a:spcAft>
              <a:buClrTx/>
              <a:buSzTx/>
              <a:buFontTx/>
              <a:buNone/>
            </a:pPr>
            <a:endParaRPr kumimoji="1" lang="zh-CN" altLang="en-US" sz="2000" b="0">
              <a:solidFill>
                <a:schemeClr val="tx1"/>
              </a:solidFill>
              <a:latin typeface="Arial" pitchFamily="34" charset="0"/>
              <a:ea typeface="宋体" pitchFamily="2" charset="-122"/>
            </a:endParaRPr>
          </a:p>
        </p:txBody>
      </p:sp>
      <p:graphicFrame>
        <p:nvGraphicFramePr>
          <p:cNvPr id="1463301" name="Object 3"/>
          <p:cNvGraphicFramePr>
            <a:graphicFrameLocks noChangeAspect="1"/>
          </p:cNvGraphicFramePr>
          <p:nvPr>
            <p:extLst>
              <p:ext uri="{D42A27DB-BD31-4B8C-83A1-F6EECF244321}">
                <p14:modId xmlns:p14="http://schemas.microsoft.com/office/powerpoint/2010/main" val="787233617"/>
              </p:ext>
            </p:extLst>
          </p:nvPr>
        </p:nvGraphicFramePr>
        <p:xfrm>
          <a:off x="2703513" y="1944564"/>
          <a:ext cx="3557587" cy="1268412"/>
        </p:xfrm>
        <a:graphic>
          <a:graphicData uri="http://schemas.openxmlformats.org/presentationml/2006/ole">
            <mc:AlternateContent xmlns:mc="http://schemas.openxmlformats.org/markup-compatibility/2006">
              <mc:Choice xmlns:v="urn:schemas-microsoft-com:vml" Requires="v">
                <p:oleObj spid="_x0000_s8264" name="Equation" r:id="rId4" imgW="2031840" imgH="711000" progId="Equation.DSMT4">
                  <p:embed/>
                </p:oleObj>
              </mc:Choice>
              <mc:Fallback>
                <p:oleObj name="Equation" r:id="rId4" imgW="2031840" imgH="711000" progId="Equation.DSMT4">
                  <p:embed/>
                  <p:pic>
                    <p:nvPicPr>
                      <p:cNvPr id="0" name=""/>
                      <p:cNvPicPr>
                        <a:picLocks noChangeAspect="1" noChangeArrowheads="1"/>
                      </p:cNvPicPr>
                      <p:nvPr/>
                    </p:nvPicPr>
                    <p:blipFill>
                      <a:blip r:embed="rId5"/>
                      <a:srcRect/>
                      <a:stretch>
                        <a:fillRect/>
                      </a:stretch>
                    </p:blipFill>
                    <p:spPr bwMode="auto">
                      <a:xfrm>
                        <a:off x="2703513" y="1944564"/>
                        <a:ext cx="3557587" cy="1268412"/>
                      </a:xfrm>
                      <a:prstGeom prst="rect">
                        <a:avLst/>
                      </a:prstGeom>
                      <a:noFill/>
                      <a:extLst/>
                    </p:spPr>
                  </p:pic>
                </p:oleObj>
              </mc:Fallback>
            </mc:AlternateContent>
          </a:graphicData>
        </a:graphic>
      </p:graphicFrame>
      <p:pic>
        <p:nvPicPr>
          <p:cNvPr id="14633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2563" y="3226767"/>
            <a:ext cx="6367462"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6761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6"/>
          <p:cNvSpPr>
            <a:spLocks noGrp="1"/>
          </p:cNvSpPr>
          <p:nvPr>
            <p:ph type="sldNum" sz="quarter" idx="4294967295"/>
          </p:nvPr>
        </p:nvSpPr>
        <p:spPr>
          <a:xfrm>
            <a:off x="6553200" y="6248400"/>
            <a:ext cx="1905000" cy="457200"/>
          </a:xfrm>
          <a:prstGeom prst="rect">
            <a:avLst/>
          </a:prstGeom>
        </p:spPr>
        <p:txBody>
          <a:bodyPr/>
          <a:lstStyle/>
          <a:p>
            <a:fld id="{DC806AFF-17CD-4D6B-A9D6-7F3A6123E820}" type="slidenum">
              <a:rPr lang="zh-CN" altLang="en-GB"/>
              <a:pPr/>
              <a:t>23</a:t>
            </a:fld>
            <a:endParaRPr lang="en-GB" altLang="zh-CN"/>
          </a:p>
        </p:txBody>
      </p:sp>
      <p:sp>
        <p:nvSpPr>
          <p:cNvPr id="1464322" name="Rectangle 2"/>
          <p:cNvSpPr>
            <a:spLocks noGrp="1" noChangeArrowheads="1"/>
          </p:cNvSpPr>
          <p:nvPr>
            <p:ph type="title"/>
          </p:nvPr>
        </p:nvSpPr>
        <p:spPr/>
        <p:txBody>
          <a:bodyPr/>
          <a:lstStyle/>
          <a:p>
            <a:r>
              <a:rPr lang="zh-CN" altLang="en-US" sz="4000" b="1" dirty="0">
                <a:ea typeface="宋体" pitchFamily="2" charset="-122"/>
              </a:rPr>
              <a:t>平均功率时延谱</a:t>
            </a:r>
          </a:p>
        </p:txBody>
      </p:sp>
      <p:sp>
        <p:nvSpPr>
          <p:cNvPr id="1464323" name="Rectangle 3" descr="Rectangle: Click to edit Master text styles&#10;Second level&#10;Third level&#10;Fourth level&#10;Fifth level"/>
          <p:cNvSpPr>
            <a:spLocks noGrp="1" noChangeArrowheads="1"/>
          </p:cNvSpPr>
          <p:nvPr>
            <p:ph type="body" sz="half" idx="1"/>
          </p:nvPr>
        </p:nvSpPr>
        <p:spPr>
          <a:xfrm>
            <a:off x="755576" y="973138"/>
            <a:ext cx="7326313" cy="4572000"/>
          </a:xfrm>
        </p:spPr>
        <p:txBody>
          <a:bodyPr/>
          <a:lstStyle/>
          <a:p>
            <a:pPr>
              <a:buFont typeface="Wingdings" pitchFamily="2" charset="2"/>
              <a:buChar char="Ø"/>
            </a:pPr>
            <a:r>
              <a:rPr lang="zh-CN" altLang="en-US" dirty="0">
                <a:solidFill>
                  <a:schemeClr val="tx1"/>
                </a:solidFill>
                <a:ea typeface="宋体" pitchFamily="2" charset="-122"/>
              </a:rPr>
              <a:t>平均功率时延谱和原始测量数据一起，可以描述信道的全部特征</a:t>
            </a:r>
          </a:p>
          <a:p>
            <a:pPr>
              <a:buFont typeface="Wingdings" pitchFamily="2" charset="2"/>
              <a:buChar char="Ø"/>
            </a:pPr>
            <a:r>
              <a:rPr lang="zh-CN" altLang="en-US" sz="2800" dirty="0">
                <a:solidFill>
                  <a:schemeClr val="tx1"/>
                </a:solidFill>
                <a:ea typeface="宋体" pitchFamily="2" charset="-122"/>
              </a:rPr>
              <a:t>平均功率时延谱</a:t>
            </a:r>
            <a:r>
              <a:rPr lang="en-US" altLang="zh-CN" sz="2800" dirty="0">
                <a:solidFill>
                  <a:schemeClr val="tx1"/>
                </a:solidFill>
                <a:ea typeface="宋体" pitchFamily="2" charset="-122"/>
              </a:rPr>
              <a:t>(APDP)</a:t>
            </a:r>
          </a:p>
          <a:p>
            <a:pPr lvl="1">
              <a:buFont typeface="Wingdings" pitchFamily="2" charset="2"/>
              <a:buChar char="Ø"/>
            </a:pPr>
            <a:r>
              <a:rPr lang="zh-CN" altLang="en-US" dirty="0">
                <a:solidFill>
                  <a:schemeClr val="tx1"/>
                </a:solidFill>
                <a:ea typeface="宋体" pitchFamily="2" charset="-122"/>
              </a:rPr>
              <a:t>用于描述信号在时延域的多径传播特性</a:t>
            </a:r>
            <a:endParaRPr lang="en-US" altLang="zh-CN" dirty="0">
              <a:solidFill>
                <a:schemeClr val="tx1"/>
              </a:solidFill>
              <a:ea typeface="宋体" pitchFamily="2" charset="-122"/>
            </a:endParaRPr>
          </a:p>
        </p:txBody>
      </p:sp>
      <p:grpSp>
        <p:nvGrpSpPr>
          <p:cNvPr id="1464325" name="Group 5"/>
          <p:cNvGrpSpPr>
            <a:grpSpLocks/>
          </p:cNvGrpSpPr>
          <p:nvPr/>
        </p:nvGrpSpPr>
        <p:grpSpPr bwMode="auto">
          <a:xfrm>
            <a:off x="3175" y="2960960"/>
            <a:ext cx="9156700" cy="3708400"/>
            <a:chOff x="170" y="2053"/>
            <a:chExt cx="5768" cy="2426"/>
          </a:xfrm>
        </p:grpSpPr>
        <p:pic>
          <p:nvPicPr>
            <p:cNvPr id="1464326" name="Picture 6" descr="profil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 y="2053"/>
              <a:ext cx="2856" cy="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27" name="Picture 7" descr="profil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6" y="2053"/>
              <a:ext cx="2912" cy="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内容占位符 1"/>
          <p:cNvSpPr>
            <a:spLocks noGrp="1"/>
          </p:cNvSpPr>
          <p:nvPr>
            <p:ph sz="half" idx="2"/>
          </p:nvPr>
        </p:nvSpPr>
        <p:spPr/>
        <p:txBody>
          <a:bodyPr/>
          <a:lstStyle/>
          <a:p>
            <a:endParaRPr lang="zh-CN" altLang="en-US" dirty="0"/>
          </a:p>
        </p:txBody>
      </p:sp>
    </p:spTree>
    <p:custDataLst>
      <p:tags r:id="rId1"/>
    </p:custDataLst>
    <p:extLst>
      <p:ext uri="{BB962C8B-B14F-4D97-AF65-F5344CB8AC3E}">
        <p14:creationId xmlns:p14="http://schemas.microsoft.com/office/powerpoint/2010/main" val="35767841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64325"/>
                                        </p:tgtEl>
                                        <p:attrNameLst>
                                          <p:attrName>style.visibility</p:attrName>
                                        </p:attrNameLst>
                                      </p:cBhvr>
                                      <p:to>
                                        <p:strVal val="visible"/>
                                      </p:to>
                                    </p:set>
                                    <p:anim calcmode="lin" valueType="num">
                                      <p:cBhvr additive="base">
                                        <p:cTn id="7" dur="500" fill="hold"/>
                                        <p:tgtEl>
                                          <p:spTgt spid="1464325"/>
                                        </p:tgtEl>
                                        <p:attrNameLst>
                                          <p:attrName>ppt_x</p:attrName>
                                        </p:attrNameLst>
                                      </p:cBhvr>
                                      <p:tavLst>
                                        <p:tav tm="0">
                                          <p:val>
                                            <p:strVal val="#ppt_x"/>
                                          </p:val>
                                        </p:tav>
                                        <p:tav tm="100000">
                                          <p:val>
                                            <p:strVal val="#ppt_x"/>
                                          </p:val>
                                        </p:tav>
                                      </p:tavLst>
                                    </p:anim>
                                    <p:anim calcmode="lin" valueType="num">
                                      <p:cBhvr additive="base">
                                        <p:cTn id="8" dur="500" fill="hold"/>
                                        <p:tgtEl>
                                          <p:spTgt spid="14643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zh-CN" altLang="en-US" dirty="0">
                <a:ea typeface="宋体" pitchFamily="2" charset="-122"/>
              </a:rPr>
              <a:t>信道参数分析与提取</a:t>
            </a:r>
          </a:p>
        </p:txBody>
      </p:sp>
      <p:sp>
        <p:nvSpPr>
          <p:cNvPr id="356355" name="Rectangle 3"/>
          <p:cNvSpPr>
            <a:spLocks noGrp="1" noChangeArrowheads="1"/>
          </p:cNvSpPr>
          <p:nvPr>
            <p:ph type="body" idx="1"/>
          </p:nvPr>
        </p:nvSpPr>
        <p:spPr/>
        <p:txBody>
          <a:bodyPr/>
          <a:lstStyle/>
          <a:p>
            <a:endParaRPr lang="zh-CN" altLang="en-US" sz="2400" b="0">
              <a:ea typeface="宋体" pitchFamily="2" charset="-122"/>
            </a:endParaRPr>
          </a:p>
          <a:p>
            <a:endParaRPr lang="zh-CN" altLang="en-US" sz="2400">
              <a:ea typeface="宋体" pitchFamily="2" charset="-122"/>
            </a:endParaRPr>
          </a:p>
          <a:p>
            <a:endParaRPr lang="zh-CN" altLang="en-US" sz="2400">
              <a:ea typeface="宋体" pitchFamily="2" charset="-122"/>
            </a:endParaRPr>
          </a:p>
          <a:p>
            <a:endParaRPr lang="zh-CN" altLang="en-US" sz="2400">
              <a:ea typeface="宋体" pitchFamily="2" charset="-122"/>
            </a:endParaRPr>
          </a:p>
          <a:p>
            <a:endParaRPr lang="zh-CN" altLang="en-US" sz="2400">
              <a:ea typeface="宋体" pitchFamily="2" charset="-122"/>
            </a:endParaRPr>
          </a:p>
          <a:p>
            <a:endParaRPr lang="zh-CN" altLang="en-US" sz="2400">
              <a:ea typeface="宋体" pitchFamily="2" charset="-122"/>
            </a:endParaRPr>
          </a:p>
          <a:p>
            <a:endParaRPr lang="zh-CN" altLang="en-US" sz="2400">
              <a:ea typeface="宋体" pitchFamily="2" charset="-122"/>
            </a:endParaRPr>
          </a:p>
        </p:txBody>
      </p:sp>
      <p:sp>
        <p:nvSpPr>
          <p:cNvPr id="356356" name="AutoShape 4"/>
          <p:cNvSpPr>
            <a:spLocks noChangeArrowheads="1"/>
          </p:cNvSpPr>
          <p:nvPr/>
        </p:nvSpPr>
        <p:spPr bwMode="auto">
          <a:xfrm>
            <a:off x="228600" y="3124200"/>
            <a:ext cx="1439863"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en-US" altLang="zh-CN" sz="2200" b="1">
                <a:solidFill>
                  <a:srgbClr val="000000"/>
                </a:solidFill>
                <a:latin typeface="Tahoma" pitchFamily="34" charset="0"/>
                <a:ea typeface="黑体" pitchFamily="2" charset="-122"/>
              </a:rPr>
              <a:t>CIR</a:t>
            </a:r>
          </a:p>
        </p:txBody>
      </p:sp>
      <p:sp>
        <p:nvSpPr>
          <p:cNvPr id="356357" name="AutoShape 5"/>
          <p:cNvSpPr>
            <a:spLocks noChangeArrowheads="1"/>
          </p:cNvSpPr>
          <p:nvPr/>
        </p:nvSpPr>
        <p:spPr bwMode="auto">
          <a:xfrm>
            <a:off x="2065338" y="3124200"/>
            <a:ext cx="1439862"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en-US" altLang="zh-CN" sz="2200" b="1">
                <a:solidFill>
                  <a:srgbClr val="000000"/>
                </a:solidFill>
                <a:latin typeface="Tahoma" pitchFamily="34" charset="0"/>
                <a:ea typeface="黑体" pitchFamily="2" charset="-122"/>
              </a:rPr>
              <a:t>APDP</a:t>
            </a:r>
          </a:p>
        </p:txBody>
      </p:sp>
      <p:sp>
        <p:nvSpPr>
          <p:cNvPr id="356358" name="AutoShape 6"/>
          <p:cNvSpPr>
            <a:spLocks noChangeArrowheads="1"/>
          </p:cNvSpPr>
          <p:nvPr/>
        </p:nvSpPr>
        <p:spPr bwMode="auto">
          <a:xfrm>
            <a:off x="3962400" y="3124200"/>
            <a:ext cx="1439863"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时延扩展</a:t>
            </a:r>
          </a:p>
        </p:txBody>
      </p:sp>
      <p:sp>
        <p:nvSpPr>
          <p:cNvPr id="356359" name="AutoShape 7"/>
          <p:cNvSpPr>
            <a:spLocks noChangeArrowheads="1"/>
          </p:cNvSpPr>
          <p:nvPr/>
        </p:nvSpPr>
        <p:spPr bwMode="auto">
          <a:xfrm>
            <a:off x="3962400" y="3810000"/>
            <a:ext cx="1439863"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en-US" altLang="zh-CN" sz="2200" b="1">
                <a:solidFill>
                  <a:srgbClr val="000000"/>
                </a:solidFill>
                <a:latin typeface="Tahoma" pitchFamily="34" charset="0"/>
                <a:ea typeface="黑体" pitchFamily="2" charset="-122"/>
              </a:rPr>
              <a:t>DoD/DoA</a:t>
            </a:r>
          </a:p>
        </p:txBody>
      </p:sp>
      <p:sp>
        <p:nvSpPr>
          <p:cNvPr id="356360" name="AutoShape 8"/>
          <p:cNvSpPr>
            <a:spLocks noChangeArrowheads="1"/>
          </p:cNvSpPr>
          <p:nvPr/>
        </p:nvSpPr>
        <p:spPr bwMode="auto">
          <a:xfrm>
            <a:off x="3962400" y="1752600"/>
            <a:ext cx="1439863"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路径损耗</a:t>
            </a:r>
          </a:p>
        </p:txBody>
      </p:sp>
      <p:cxnSp>
        <p:nvCxnSpPr>
          <p:cNvPr id="356361" name="AutoShape 9"/>
          <p:cNvCxnSpPr>
            <a:cxnSpLocks noChangeShapeType="1"/>
            <a:stCxn id="356356" idx="3"/>
            <a:endCxn id="356357" idx="1"/>
          </p:cNvCxnSpPr>
          <p:nvPr/>
        </p:nvCxnSpPr>
        <p:spPr bwMode="auto">
          <a:xfrm>
            <a:off x="1687513" y="3352800"/>
            <a:ext cx="35877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362" name="AutoShape 10"/>
          <p:cNvCxnSpPr>
            <a:cxnSpLocks noChangeShapeType="1"/>
            <a:stCxn id="356357" idx="3"/>
            <a:endCxn id="356358" idx="1"/>
          </p:cNvCxnSpPr>
          <p:nvPr/>
        </p:nvCxnSpPr>
        <p:spPr bwMode="auto">
          <a:xfrm>
            <a:off x="3524250" y="3352800"/>
            <a:ext cx="4191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6363" name="AutoShape 11"/>
          <p:cNvSpPr>
            <a:spLocks noChangeArrowheads="1"/>
          </p:cNvSpPr>
          <p:nvPr/>
        </p:nvSpPr>
        <p:spPr bwMode="auto">
          <a:xfrm>
            <a:off x="3962400" y="2438400"/>
            <a:ext cx="1439863"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阴影衰落</a:t>
            </a:r>
          </a:p>
        </p:txBody>
      </p:sp>
      <p:sp>
        <p:nvSpPr>
          <p:cNvPr id="356364" name="AutoShape 12"/>
          <p:cNvSpPr>
            <a:spLocks noChangeArrowheads="1"/>
          </p:cNvSpPr>
          <p:nvPr/>
        </p:nvSpPr>
        <p:spPr bwMode="auto">
          <a:xfrm>
            <a:off x="3970338" y="4495800"/>
            <a:ext cx="1439862"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角度扩展</a:t>
            </a:r>
          </a:p>
        </p:txBody>
      </p:sp>
      <p:sp>
        <p:nvSpPr>
          <p:cNvPr id="356365" name="AutoShape 13"/>
          <p:cNvSpPr>
            <a:spLocks noChangeArrowheads="1"/>
          </p:cNvSpPr>
          <p:nvPr/>
        </p:nvSpPr>
        <p:spPr bwMode="auto">
          <a:xfrm>
            <a:off x="6096000" y="4495800"/>
            <a:ext cx="1439863"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空间相关性</a:t>
            </a:r>
          </a:p>
        </p:txBody>
      </p:sp>
      <p:sp>
        <p:nvSpPr>
          <p:cNvPr id="356366" name="AutoShape 14"/>
          <p:cNvSpPr>
            <a:spLocks noChangeArrowheads="1"/>
          </p:cNvSpPr>
          <p:nvPr/>
        </p:nvSpPr>
        <p:spPr bwMode="auto">
          <a:xfrm>
            <a:off x="6103938" y="3124200"/>
            <a:ext cx="1439862"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频率相关性</a:t>
            </a:r>
          </a:p>
        </p:txBody>
      </p:sp>
      <p:sp>
        <p:nvSpPr>
          <p:cNvPr id="356367" name="AutoShape 15"/>
          <p:cNvSpPr>
            <a:spLocks noChangeArrowheads="1"/>
          </p:cNvSpPr>
          <p:nvPr/>
        </p:nvSpPr>
        <p:spPr bwMode="auto">
          <a:xfrm>
            <a:off x="3962400" y="5181600"/>
            <a:ext cx="1439863"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多普勒</a:t>
            </a:r>
          </a:p>
        </p:txBody>
      </p:sp>
      <p:sp>
        <p:nvSpPr>
          <p:cNvPr id="356368" name="AutoShape 16"/>
          <p:cNvSpPr>
            <a:spLocks noChangeArrowheads="1"/>
          </p:cNvSpPr>
          <p:nvPr/>
        </p:nvSpPr>
        <p:spPr bwMode="auto">
          <a:xfrm>
            <a:off x="6103938" y="5181600"/>
            <a:ext cx="1439862"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时间相关性</a:t>
            </a:r>
          </a:p>
        </p:txBody>
      </p:sp>
      <p:cxnSp>
        <p:nvCxnSpPr>
          <p:cNvPr id="356369" name="AutoShape 17"/>
          <p:cNvCxnSpPr>
            <a:cxnSpLocks noChangeShapeType="1"/>
            <a:stCxn id="356358" idx="3"/>
            <a:endCxn id="356366" idx="1"/>
          </p:cNvCxnSpPr>
          <p:nvPr/>
        </p:nvCxnSpPr>
        <p:spPr bwMode="auto">
          <a:xfrm>
            <a:off x="5421313" y="3352800"/>
            <a:ext cx="66357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370" name="AutoShape 18"/>
          <p:cNvCxnSpPr>
            <a:cxnSpLocks noChangeShapeType="1"/>
            <a:stCxn id="356364" idx="3"/>
            <a:endCxn id="356365" idx="1"/>
          </p:cNvCxnSpPr>
          <p:nvPr/>
        </p:nvCxnSpPr>
        <p:spPr bwMode="auto">
          <a:xfrm>
            <a:off x="5429250" y="4724400"/>
            <a:ext cx="6477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371" name="AutoShape 19"/>
          <p:cNvCxnSpPr>
            <a:cxnSpLocks noChangeShapeType="1"/>
            <a:stCxn id="356367" idx="3"/>
            <a:endCxn id="356368" idx="1"/>
          </p:cNvCxnSpPr>
          <p:nvPr/>
        </p:nvCxnSpPr>
        <p:spPr bwMode="auto">
          <a:xfrm>
            <a:off x="5421313" y="5410200"/>
            <a:ext cx="66357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6372" name="AutoShape 20"/>
          <p:cNvSpPr>
            <a:spLocks noChangeArrowheads="1"/>
          </p:cNvSpPr>
          <p:nvPr/>
        </p:nvSpPr>
        <p:spPr bwMode="auto">
          <a:xfrm>
            <a:off x="6096000" y="2438400"/>
            <a:ext cx="1439863" cy="4572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衰落相关性</a:t>
            </a:r>
          </a:p>
        </p:txBody>
      </p:sp>
      <p:cxnSp>
        <p:nvCxnSpPr>
          <p:cNvPr id="356373" name="AutoShape 21"/>
          <p:cNvCxnSpPr>
            <a:cxnSpLocks noChangeShapeType="1"/>
            <a:stCxn id="356363" idx="3"/>
            <a:endCxn id="356372" idx="1"/>
          </p:cNvCxnSpPr>
          <p:nvPr/>
        </p:nvCxnSpPr>
        <p:spPr bwMode="auto">
          <a:xfrm>
            <a:off x="5421313" y="2667000"/>
            <a:ext cx="655637"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6374" name="AutoShape 22"/>
          <p:cNvSpPr>
            <a:spLocks noChangeArrowheads="1"/>
          </p:cNvSpPr>
          <p:nvPr/>
        </p:nvSpPr>
        <p:spPr bwMode="auto">
          <a:xfrm>
            <a:off x="8305800" y="1752600"/>
            <a:ext cx="609600" cy="3962400"/>
          </a:xfrm>
          <a:prstGeom prst="roundRect">
            <a:avLst>
              <a:gd name="adj" fmla="val 16667"/>
            </a:avLst>
          </a:prstGeom>
          <a:solidFill>
            <a:srgbClr val="E9F4FF"/>
          </a:solidFill>
          <a:ln w="38100" algn="ctr">
            <a:solidFill>
              <a:srgbClr val="342AF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彼</a:t>
            </a:r>
          </a:p>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此</a:t>
            </a:r>
          </a:p>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之</a:t>
            </a:r>
          </a:p>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间</a:t>
            </a:r>
          </a:p>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的</a:t>
            </a:r>
          </a:p>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相</a:t>
            </a:r>
          </a:p>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关</a:t>
            </a:r>
          </a:p>
          <a:p>
            <a:pPr marL="342900" indent="-342900" algn="ctr">
              <a:spcBef>
                <a:spcPct val="10000"/>
              </a:spcBef>
              <a:spcAft>
                <a:spcPct val="10000"/>
              </a:spcAft>
              <a:buClr>
                <a:schemeClr val="hlink"/>
              </a:buClr>
              <a:buSzPct val="110000"/>
              <a:buFont typeface="Wingdings" pitchFamily="2" charset="2"/>
              <a:buNone/>
            </a:pPr>
            <a:r>
              <a:rPr lang="zh-CN" altLang="en-US" sz="2200" b="1">
                <a:solidFill>
                  <a:srgbClr val="000000"/>
                </a:solidFill>
                <a:latin typeface="Tahoma" pitchFamily="34" charset="0"/>
                <a:ea typeface="黑体" pitchFamily="2" charset="-122"/>
              </a:rPr>
              <a:t>性</a:t>
            </a:r>
          </a:p>
        </p:txBody>
      </p:sp>
      <p:sp>
        <p:nvSpPr>
          <p:cNvPr id="356375" name="Line 23"/>
          <p:cNvSpPr>
            <a:spLocks noChangeShapeType="1"/>
          </p:cNvSpPr>
          <p:nvPr/>
        </p:nvSpPr>
        <p:spPr bwMode="auto">
          <a:xfrm>
            <a:off x="7543800" y="26670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356376" name="Line 24"/>
          <p:cNvSpPr>
            <a:spLocks noChangeShapeType="1"/>
          </p:cNvSpPr>
          <p:nvPr/>
        </p:nvSpPr>
        <p:spPr bwMode="auto">
          <a:xfrm>
            <a:off x="7543800" y="33528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356377" name="Line 25"/>
          <p:cNvSpPr>
            <a:spLocks noChangeShapeType="1"/>
          </p:cNvSpPr>
          <p:nvPr/>
        </p:nvSpPr>
        <p:spPr bwMode="auto">
          <a:xfrm>
            <a:off x="7543800" y="47244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356378" name="Line 26"/>
          <p:cNvSpPr>
            <a:spLocks noChangeShapeType="1"/>
          </p:cNvSpPr>
          <p:nvPr/>
        </p:nvSpPr>
        <p:spPr bwMode="auto">
          <a:xfrm>
            <a:off x="7543800" y="54102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356380" name="Rectangle 28"/>
          <p:cNvSpPr>
            <a:spLocks noChangeArrowheads="1"/>
          </p:cNvSpPr>
          <p:nvPr/>
        </p:nvSpPr>
        <p:spPr bwMode="auto">
          <a:xfrm>
            <a:off x="122238" y="2652395"/>
            <a:ext cx="15652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000000"/>
                </a:solidFill>
                <a:ea typeface="宋体" pitchFamily="2" charset="-122"/>
              </a:rPr>
              <a:t>信道冲激响应</a:t>
            </a:r>
          </a:p>
        </p:txBody>
      </p:sp>
      <p:sp>
        <p:nvSpPr>
          <p:cNvPr id="2" name="灯片编号占位符 1"/>
          <p:cNvSpPr>
            <a:spLocks noGrp="1"/>
          </p:cNvSpPr>
          <p:nvPr>
            <p:ph type="sldNum" sz="quarter" idx="11"/>
          </p:nvPr>
        </p:nvSpPr>
        <p:spPr/>
        <p:txBody>
          <a:bodyPr/>
          <a:lstStyle/>
          <a:p>
            <a:pPr>
              <a:defRPr/>
            </a:pPr>
            <a:fld id="{6031EF14-3A35-44F4-A506-F525C6624BEF}" type="slidenum">
              <a:rPr lang="zh-CN" altLang="en-US" smtClean="0"/>
              <a:pPr>
                <a:defRPr/>
              </a:pPr>
              <a:t>24</a:t>
            </a:fld>
            <a:endParaRPr lang="en-US" altLang="zh-CN"/>
          </a:p>
        </p:txBody>
      </p:sp>
    </p:spTree>
    <p:extLst>
      <p:ext uri="{BB962C8B-B14F-4D97-AF65-F5344CB8AC3E}">
        <p14:creationId xmlns:p14="http://schemas.microsoft.com/office/powerpoint/2010/main" val="2707541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grpId="0" nodeType="clickEffect">
                                  <p:stCondLst>
                                    <p:cond delay="0"/>
                                  </p:stCondLst>
                                  <p:childTnLst>
                                    <p:animEffect transition="out" filter="box(in)">
                                      <p:cBhvr>
                                        <p:cTn id="6" dur="500"/>
                                        <p:tgtEl>
                                          <p:spTgt spid="356380"/>
                                        </p:tgtEl>
                                      </p:cBhvr>
                                    </p:animEffect>
                                    <p:set>
                                      <p:cBhvr>
                                        <p:cTn id="7" dur="1" fill="hold">
                                          <p:stCondLst>
                                            <p:cond delay="499"/>
                                          </p:stCondLst>
                                        </p:cTn>
                                        <p:tgtEl>
                                          <p:spTgt spid="356380"/>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56361"/>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56357"/>
                                        </p:tgtEl>
                                        <p:attrNameLst>
                                          <p:attrName>style.visibility</p:attrName>
                                        </p:attrNameLst>
                                      </p:cBhvr>
                                      <p:to>
                                        <p:strVal val="visible"/>
                                      </p:to>
                                    </p:set>
                                  </p:childTnLst>
                                </p:cTn>
                              </p:par>
                              <p:par>
                                <p:cTn id="12" presetID="2" presetClass="entr" presetSubtype="8" fill="hold" grpId="0" nodeType="withEffect">
                                  <p:stCondLst>
                                    <p:cond delay="0"/>
                                  </p:stCondLst>
                                  <p:childTnLst>
                                    <p:set>
                                      <p:cBhvr>
                                        <p:cTn id="13" dur="1" fill="hold">
                                          <p:stCondLst>
                                            <p:cond delay="0"/>
                                          </p:stCondLst>
                                        </p:cTn>
                                        <p:tgtEl>
                                          <p:spTgt spid="356358"/>
                                        </p:tgtEl>
                                        <p:attrNameLst>
                                          <p:attrName>style.visibility</p:attrName>
                                        </p:attrNameLst>
                                      </p:cBhvr>
                                      <p:to>
                                        <p:strVal val="visible"/>
                                      </p:to>
                                    </p:set>
                                    <p:anim calcmode="lin" valueType="num">
                                      <p:cBhvr additive="base">
                                        <p:cTn id="14" dur="500" fill="hold"/>
                                        <p:tgtEl>
                                          <p:spTgt spid="356358"/>
                                        </p:tgtEl>
                                        <p:attrNameLst>
                                          <p:attrName>ppt_x</p:attrName>
                                        </p:attrNameLst>
                                      </p:cBhvr>
                                      <p:tavLst>
                                        <p:tav tm="0">
                                          <p:val>
                                            <p:strVal val="0-#ppt_w/2"/>
                                          </p:val>
                                        </p:tav>
                                        <p:tav tm="100000">
                                          <p:val>
                                            <p:strVal val="#ppt_x"/>
                                          </p:val>
                                        </p:tav>
                                      </p:tavLst>
                                    </p:anim>
                                    <p:anim calcmode="lin" valueType="num">
                                      <p:cBhvr additive="base">
                                        <p:cTn id="15" dur="500" fill="hold"/>
                                        <p:tgtEl>
                                          <p:spTgt spid="356358"/>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356359"/>
                                        </p:tgtEl>
                                        <p:attrNameLst>
                                          <p:attrName>style.visibility</p:attrName>
                                        </p:attrNameLst>
                                      </p:cBhvr>
                                      <p:to>
                                        <p:strVal val="visible"/>
                                      </p:to>
                                    </p:set>
                                    <p:anim calcmode="lin" valueType="num">
                                      <p:cBhvr additive="base">
                                        <p:cTn id="18" dur="500" fill="hold"/>
                                        <p:tgtEl>
                                          <p:spTgt spid="356359"/>
                                        </p:tgtEl>
                                        <p:attrNameLst>
                                          <p:attrName>ppt_x</p:attrName>
                                        </p:attrNameLst>
                                      </p:cBhvr>
                                      <p:tavLst>
                                        <p:tav tm="0">
                                          <p:val>
                                            <p:strVal val="0-#ppt_w/2"/>
                                          </p:val>
                                        </p:tav>
                                        <p:tav tm="100000">
                                          <p:val>
                                            <p:strVal val="#ppt_x"/>
                                          </p:val>
                                        </p:tav>
                                      </p:tavLst>
                                    </p:anim>
                                    <p:anim calcmode="lin" valueType="num">
                                      <p:cBhvr additive="base">
                                        <p:cTn id="19" dur="500" fill="hold"/>
                                        <p:tgtEl>
                                          <p:spTgt spid="356359"/>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56360"/>
                                        </p:tgtEl>
                                        <p:attrNameLst>
                                          <p:attrName>style.visibility</p:attrName>
                                        </p:attrNameLst>
                                      </p:cBhvr>
                                      <p:to>
                                        <p:strVal val="visible"/>
                                      </p:to>
                                    </p:set>
                                    <p:anim calcmode="lin" valueType="num">
                                      <p:cBhvr additive="base">
                                        <p:cTn id="22" dur="500" fill="hold"/>
                                        <p:tgtEl>
                                          <p:spTgt spid="356360"/>
                                        </p:tgtEl>
                                        <p:attrNameLst>
                                          <p:attrName>ppt_x</p:attrName>
                                        </p:attrNameLst>
                                      </p:cBhvr>
                                      <p:tavLst>
                                        <p:tav tm="0">
                                          <p:val>
                                            <p:strVal val="0-#ppt_w/2"/>
                                          </p:val>
                                        </p:tav>
                                        <p:tav tm="100000">
                                          <p:val>
                                            <p:strVal val="#ppt_x"/>
                                          </p:val>
                                        </p:tav>
                                      </p:tavLst>
                                    </p:anim>
                                    <p:anim calcmode="lin" valueType="num">
                                      <p:cBhvr additive="base">
                                        <p:cTn id="23" dur="500" fill="hold"/>
                                        <p:tgtEl>
                                          <p:spTgt spid="356360"/>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356362"/>
                                        </p:tgtEl>
                                        <p:attrNameLst>
                                          <p:attrName>style.visibility</p:attrName>
                                        </p:attrNameLst>
                                      </p:cBhvr>
                                      <p:to>
                                        <p:strVal val="visible"/>
                                      </p:to>
                                    </p:set>
                                    <p:anim calcmode="lin" valueType="num">
                                      <p:cBhvr additive="base">
                                        <p:cTn id="26" dur="500" fill="hold"/>
                                        <p:tgtEl>
                                          <p:spTgt spid="356362"/>
                                        </p:tgtEl>
                                        <p:attrNameLst>
                                          <p:attrName>ppt_x</p:attrName>
                                        </p:attrNameLst>
                                      </p:cBhvr>
                                      <p:tavLst>
                                        <p:tav tm="0">
                                          <p:val>
                                            <p:strVal val="0-#ppt_w/2"/>
                                          </p:val>
                                        </p:tav>
                                        <p:tav tm="100000">
                                          <p:val>
                                            <p:strVal val="#ppt_x"/>
                                          </p:val>
                                        </p:tav>
                                      </p:tavLst>
                                    </p:anim>
                                    <p:anim calcmode="lin" valueType="num">
                                      <p:cBhvr additive="base">
                                        <p:cTn id="27" dur="500" fill="hold"/>
                                        <p:tgtEl>
                                          <p:spTgt spid="356362"/>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356363"/>
                                        </p:tgtEl>
                                        <p:attrNameLst>
                                          <p:attrName>style.visibility</p:attrName>
                                        </p:attrNameLst>
                                      </p:cBhvr>
                                      <p:to>
                                        <p:strVal val="visible"/>
                                      </p:to>
                                    </p:set>
                                    <p:anim calcmode="lin" valueType="num">
                                      <p:cBhvr additive="base">
                                        <p:cTn id="30" dur="500" fill="hold"/>
                                        <p:tgtEl>
                                          <p:spTgt spid="356363"/>
                                        </p:tgtEl>
                                        <p:attrNameLst>
                                          <p:attrName>ppt_x</p:attrName>
                                        </p:attrNameLst>
                                      </p:cBhvr>
                                      <p:tavLst>
                                        <p:tav tm="0">
                                          <p:val>
                                            <p:strVal val="0-#ppt_w/2"/>
                                          </p:val>
                                        </p:tav>
                                        <p:tav tm="100000">
                                          <p:val>
                                            <p:strVal val="#ppt_x"/>
                                          </p:val>
                                        </p:tav>
                                      </p:tavLst>
                                    </p:anim>
                                    <p:anim calcmode="lin" valueType="num">
                                      <p:cBhvr additive="base">
                                        <p:cTn id="31" dur="500" fill="hold"/>
                                        <p:tgtEl>
                                          <p:spTgt spid="356363"/>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356364"/>
                                        </p:tgtEl>
                                        <p:attrNameLst>
                                          <p:attrName>style.visibility</p:attrName>
                                        </p:attrNameLst>
                                      </p:cBhvr>
                                      <p:to>
                                        <p:strVal val="visible"/>
                                      </p:to>
                                    </p:set>
                                    <p:anim calcmode="lin" valueType="num">
                                      <p:cBhvr additive="base">
                                        <p:cTn id="34" dur="500" fill="hold"/>
                                        <p:tgtEl>
                                          <p:spTgt spid="356364"/>
                                        </p:tgtEl>
                                        <p:attrNameLst>
                                          <p:attrName>ppt_x</p:attrName>
                                        </p:attrNameLst>
                                      </p:cBhvr>
                                      <p:tavLst>
                                        <p:tav tm="0">
                                          <p:val>
                                            <p:strVal val="0-#ppt_w/2"/>
                                          </p:val>
                                        </p:tav>
                                        <p:tav tm="100000">
                                          <p:val>
                                            <p:strVal val="#ppt_x"/>
                                          </p:val>
                                        </p:tav>
                                      </p:tavLst>
                                    </p:anim>
                                    <p:anim calcmode="lin" valueType="num">
                                      <p:cBhvr additive="base">
                                        <p:cTn id="35" dur="500" fill="hold"/>
                                        <p:tgtEl>
                                          <p:spTgt spid="356364"/>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356367"/>
                                        </p:tgtEl>
                                        <p:attrNameLst>
                                          <p:attrName>style.visibility</p:attrName>
                                        </p:attrNameLst>
                                      </p:cBhvr>
                                      <p:to>
                                        <p:strVal val="visible"/>
                                      </p:to>
                                    </p:set>
                                    <p:anim calcmode="lin" valueType="num">
                                      <p:cBhvr additive="base">
                                        <p:cTn id="38" dur="500" fill="hold"/>
                                        <p:tgtEl>
                                          <p:spTgt spid="356367"/>
                                        </p:tgtEl>
                                        <p:attrNameLst>
                                          <p:attrName>ppt_x</p:attrName>
                                        </p:attrNameLst>
                                      </p:cBhvr>
                                      <p:tavLst>
                                        <p:tav tm="0">
                                          <p:val>
                                            <p:strVal val="0-#ppt_w/2"/>
                                          </p:val>
                                        </p:tav>
                                        <p:tav tm="100000">
                                          <p:val>
                                            <p:strVal val="#ppt_x"/>
                                          </p:val>
                                        </p:tav>
                                      </p:tavLst>
                                    </p:anim>
                                    <p:anim calcmode="lin" valueType="num">
                                      <p:cBhvr additive="base">
                                        <p:cTn id="39" dur="500" fill="hold"/>
                                        <p:tgtEl>
                                          <p:spTgt spid="356367"/>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5636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5636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5636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5636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5637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5637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5637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56373"/>
                                        </p:tgtEl>
                                        <p:attrNameLst>
                                          <p:attrName>style.visibility</p:attrName>
                                        </p:attrNameLst>
                                      </p:cBhvr>
                                      <p:to>
                                        <p:strVal val="visible"/>
                                      </p:to>
                                    </p:set>
                                  </p:childTnLst>
                                </p:cTn>
                              </p:par>
                            </p:childTnLst>
                          </p:cTn>
                        </p:par>
                        <p:par>
                          <p:cTn id="58" fill="hold" nodeType="afterGroup">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3563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63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63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63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6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7" grpId="0" animBg="1"/>
      <p:bldP spid="356358" grpId="0" animBg="1"/>
      <p:bldP spid="356359" grpId="0" animBg="1"/>
      <p:bldP spid="356360" grpId="0" animBg="1"/>
      <p:bldP spid="356363" grpId="0" animBg="1"/>
      <p:bldP spid="356364" grpId="0" animBg="1"/>
      <p:bldP spid="356365" grpId="0" animBg="1"/>
      <p:bldP spid="356366" grpId="0" animBg="1"/>
      <p:bldP spid="356367" grpId="0" animBg="1"/>
      <p:bldP spid="356368" grpId="0" animBg="1"/>
      <p:bldP spid="356372" grpId="0" animBg="1"/>
      <p:bldP spid="356374" grpId="0" animBg="1"/>
      <p:bldP spid="356375" grpId="0" animBg="1"/>
      <p:bldP spid="356376" grpId="0" animBg="1"/>
      <p:bldP spid="356377" grpId="0" animBg="1"/>
      <p:bldP spid="356378" grpId="0" animBg="1"/>
      <p:bldP spid="35638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3004829184"/>
              </p:ext>
            </p:extLst>
          </p:nvPr>
        </p:nvGraphicFramePr>
        <p:xfrm>
          <a:off x="2193305" y="2887318"/>
          <a:ext cx="3999134" cy="944240"/>
        </p:xfrm>
        <a:graphic>
          <a:graphicData uri="http://schemas.openxmlformats.org/presentationml/2006/ole">
            <mc:AlternateContent xmlns:mc="http://schemas.openxmlformats.org/markup-compatibility/2006">
              <mc:Choice xmlns:v="urn:schemas-microsoft-com:vml" Requires="v">
                <p:oleObj spid="_x0000_s47145" name="Equation" r:id="rId5" imgW="2057400" imgH="482600" progId="Equation.DSMT4">
                  <p:embed/>
                </p:oleObj>
              </mc:Choice>
              <mc:Fallback>
                <p:oleObj name="Equation" r:id="rId5" imgW="2057400" imgH="4826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3305" y="2887318"/>
                        <a:ext cx="3999134" cy="944240"/>
                      </a:xfrm>
                      <a:prstGeom prst="rect">
                        <a:avLst/>
                      </a:prstGeom>
                      <a:noFill/>
                    </p:spPr>
                  </p:pic>
                </p:oleObj>
              </mc:Fallback>
            </mc:AlternateContent>
          </a:graphicData>
        </a:graphic>
      </p:graphicFrame>
      <p:sp>
        <p:nvSpPr>
          <p:cNvPr id="358440" name="Rectangle 40"/>
          <p:cNvSpPr>
            <a:spLocks noChangeArrowheads="1"/>
          </p:cNvSpPr>
          <p:nvPr/>
        </p:nvSpPr>
        <p:spPr bwMode="auto">
          <a:xfrm>
            <a:off x="539750" y="1268413"/>
            <a:ext cx="8353425" cy="5238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hlink"/>
              </a:buClr>
              <a:buFont typeface="Wingdings" pitchFamily="2" charset="2"/>
              <a:buChar char="v"/>
            </a:pPr>
            <a:r>
              <a:rPr lang="zh-CN" altLang="en-US" sz="3200" b="1" dirty="0">
                <a:solidFill>
                  <a:srgbClr val="000000"/>
                </a:solidFill>
                <a:ea typeface="宋体" pitchFamily="2" charset="-122"/>
              </a:rPr>
              <a:t>路径损耗和阴影衰落</a:t>
            </a:r>
            <a:endParaRPr lang="en-US" altLang="zh-CN" sz="3200" b="1" dirty="0">
              <a:solidFill>
                <a:srgbClr val="000000"/>
              </a:solidFill>
              <a:ea typeface="宋体" pitchFamily="2" charset="-122"/>
            </a:endParaRPr>
          </a:p>
          <a:p>
            <a:pPr lvl="1" algn="l">
              <a:spcBef>
                <a:spcPct val="20000"/>
              </a:spcBef>
              <a:buClr>
                <a:schemeClr val="hlink"/>
              </a:buClr>
              <a:buFont typeface="Wingdings" pitchFamily="2" charset="2"/>
              <a:buChar char="v"/>
            </a:pPr>
            <a:r>
              <a:rPr lang="zh-CN" altLang="en-US" sz="2800" b="1" dirty="0">
                <a:solidFill>
                  <a:srgbClr val="FF0000"/>
                </a:solidFill>
                <a:ea typeface="宋体" pitchFamily="2" charset="-122"/>
              </a:rPr>
              <a:t>直接决定链路预算和信号覆盖质量</a:t>
            </a:r>
            <a:endParaRPr lang="en-US" altLang="zh-CN" sz="2800" b="1" dirty="0">
              <a:solidFill>
                <a:srgbClr val="FF0000"/>
              </a:solidFill>
              <a:ea typeface="宋体" pitchFamily="2" charset="-122"/>
            </a:endParaRPr>
          </a:p>
          <a:p>
            <a:pPr lvl="1" algn="l">
              <a:spcBef>
                <a:spcPct val="20000"/>
              </a:spcBef>
              <a:buClr>
                <a:schemeClr val="hlink"/>
              </a:buClr>
              <a:buFont typeface="Wingdings" pitchFamily="2" charset="2"/>
              <a:buChar char="v"/>
            </a:pPr>
            <a:r>
              <a:rPr lang="zh-CN" altLang="en-US" sz="2800" b="1" dirty="0">
                <a:ea typeface="宋体" pitchFamily="2" charset="-122"/>
              </a:rPr>
              <a:t>视距（</a:t>
            </a:r>
            <a:r>
              <a:rPr lang="en-US" altLang="zh-CN" sz="2800" b="1" dirty="0">
                <a:ea typeface="宋体" pitchFamily="2" charset="-122"/>
              </a:rPr>
              <a:t>Line-of-sight</a:t>
            </a:r>
            <a:r>
              <a:rPr lang="zh-CN" altLang="en-US" sz="2800" b="1" dirty="0">
                <a:ea typeface="宋体" pitchFamily="2" charset="-122"/>
              </a:rPr>
              <a:t>）与非视距</a:t>
            </a:r>
            <a:endParaRPr lang="en-US" altLang="zh-CN" sz="2800" b="1" dirty="0">
              <a:ea typeface="宋体" pitchFamily="2" charset="-122"/>
            </a:endParaRPr>
          </a:p>
          <a:p>
            <a:pPr lvl="1" algn="l">
              <a:spcBef>
                <a:spcPct val="20000"/>
              </a:spcBef>
              <a:buClr>
                <a:schemeClr val="hlink"/>
              </a:buClr>
              <a:buFont typeface="Wingdings" pitchFamily="2" charset="2"/>
              <a:buChar char="v"/>
            </a:pPr>
            <a:endParaRPr lang="en-US" altLang="zh-CN" sz="2800" b="1" dirty="0">
              <a:ea typeface="宋体" pitchFamily="2" charset="-122"/>
            </a:endParaRPr>
          </a:p>
          <a:p>
            <a:pPr lvl="1" algn="l">
              <a:spcBef>
                <a:spcPct val="20000"/>
              </a:spcBef>
              <a:buClr>
                <a:schemeClr val="hlink"/>
              </a:buClr>
              <a:buFont typeface="Wingdings" pitchFamily="2" charset="2"/>
              <a:buChar char="v"/>
            </a:pPr>
            <a:endParaRPr lang="en-US" altLang="zh-CN" sz="2800" b="1" dirty="0">
              <a:ea typeface="宋体" pitchFamily="2" charset="-122"/>
            </a:endParaRPr>
          </a:p>
          <a:p>
            <a:pPr lvl="1" algn="l">
              <a:spcBef>
                <a:spcPct val="20000"/>
              </a:spcBef>
              <a:buClr>
                <a:schemeClr val="hlink"/>
              </a:buClr>
              <a:buFont typeface="Wingdings" pitchFamily="2" charset="2"/>
              <a:buChar char="v"/>
            </a:pPr>
            <a:r>
              <a:rPr lang="en-US" altLang="zh-CN" sz="2800" b="1" dirty="0">
                <a:ea typeface="宋体" pitchFamily="2" charset="-122"/>
              </a:rPr>
              <a:t>d</a:t>
            </a:r>
            <a:r>
              <a:rPr lang="en-US" altLang="zh-CN" sz="2800" b="1" baseline="-25000" dirty="0">
                <a:ea typeface="宋体" pitchFamily="2" charset="-122"/>
              </a:rPr>
              <a:t>0</a:t>
            </a:r>
            <a:r>
              <a:rPr lang="en-US" altLang="zh-CN" sz="2800" b="1" dirty="0">
                <a:ea typeface="宋体" pitchFamily="2" charset="-122"/>
              </a:rPr>
              <a:t>:</a:t>
            </a:r>
            <a:r>
              <a:rPr lang="zh-CN" altLang="en-US" sz="2800" b="1" dirty="0">
                <a:ea typeface="宋体" pitchFamily="2" charset="-122"/>
              </a:rPr>
              <a:t>参考距离</a:t>
            </a:r>
            <a:endParaRPr lang="en-US" altLang="zh-CN" sz="2800" b="1" dirty="0">
              <a:ea typeface="宋体" pitchFamily="2" charset="-122"/>
            </a:endParaRPr>
          </a:p>
          <a:p>
            <a:pPr lvl="1" algn="l">
              <a:spcBef>
                <a:spcPct val="20000"/>
              </a:spcBef>
              <a:buClr>
                <a:schemeClr val="hlink"/>
              </a:buClr>
              <a:buFont typeface="Wingdings" pitchFamily="2" charset="2"/>
              <a:buChar char="v"/>
            </a:pPr>
            <a:r>
              <a:rPr lang="en-US" altLang="zh-CN" sz="2800" b="1" dirty="0">
                <a:ea typeface="宋体" pitchFamily="2" charset="-122"/>
              </a:rPr>
              <a:t>d: </a:t>
            </a:r>
            <a:r>
              <a:rPr lang="zh-CN" altLang="en-US" sz="2800" b="1" dirty="0">
                <a:ea typeface="宋体" pitchFamily="2" charset="-122"/>
              </a:rPr>
              <a:t>收发距离</a:t>
            </a:r>
            <a:endParaRPr lang="en-US" altLang="zh-CN" sz="2800" b="1" dirty="0">
              <a:ea typeface="宋体" pitchFamily="2" charset="-122"/>
            </a:endParaRPr>
          </a:p>
          <a:p>
            <a:pPr lvl="1" algn="l">
              <a:spcBef>
                <a:spcPct val="20000"/>
              </a:spcBef>
              <a:buClr>
                <a:schemeClr val="hlink"/>
              </a:buClr>
              <a:buFont typeface="Wingdings" pitchFamily="2" charset="2"/>
              <a:buChar char="v"/>
            </a:pPr>
            <a:r>
              <a:rPr lang="en-US" altLang="zh-CN" sz="2800" b="1" dirty="0">
                <a:ea typeface="宋体" pitchFamily="2" charset="-122"/>
              </a:rPr>
              <a:t>N</a:t>
            </a:r>
            <a:r>
              <a:rPr lang="zh-CN" altLang="en-US" sz="2800" b="1" dirty="0">
                <a:ea typeface="宋体" pitchFamily="2" charset="-122"/>
              </a:rPr>
              <a:t>：路径损耗指数</a:t>
            </a:r>
            <a:endParaRPr lang="en-US" altLang="zh-CN" sz="2800" b="1" dirty="0">
              <a:ea typeface="宋体" pitchFamily="2" charset="-122"/>
            </a:endParaRPr>
          </a:p>
          <a:p>
            <a:pPr lvl="1" algn="l">
              <a:spcBef>
                <a:spcPct val="20000"/>
              </a:spcBef>
              <a:buClr>
                <a:schemeClr val="hlink"/>
              </a:buClr>
              <a:buFont typeface="Wingdings" pitchFamily="2" charset="2"/>
              <a:buChar char="v"/>
            </a:pPr>
            <a:r>
              <a:rPr lang="en-US" altLang="zh-CN" sz="2800" b="1" dirty="0">
                <a:ea typeface="宋体" pitchFamily="2" charset="-122"/>
              </a:rPr>
              <a:t>PL</a:t>
            </a:r>
            <a:r>
              <a:rPr lang="en-US" altLang="zh-CN" sz="2800" b="1" baseline="-25000" dirty="0">
                <a:ea typeface="宋体" pitchFamily="2" charset="-122"/>
              </a:rPr>
              <a:t>0</a:t>
            </a:r>
            <a:r>
              <a:rPr lang="zh-CN" altLang="en-US" sz="2800" b="1" dirty="0">
                <a:ea typeface="宋体" pitchFamily="2" charset="-122"/>
              </a:rPr>
              <a:t>：</a:t>
            </a:r>
            <a:r>
              <a:rPr lang="en-US" altLang="zh-CN" sz="2800" b="1" dirty="0">
                <a:ea typeface="宋体" pitchFamily="2" charset="-122"/>
              </a:rPr>
              <a:t> d</a:t>
            </a:r>
            <a:r>
              <a:rPr lang="en-US" altLang="zh-CN" sz="2800" b="1" baseline="-25000" dirty="0">
                <a:ea typeface="宋体" pitchFamily="2" charset="-122"/>
              </a:rPr>
              <a:t>0</a:t>
            </a:r>
            <a:r>
              <a:rPr lang="zh-CN" altLang="en-US" sz="2800" b="1" dirty="0">
                <a:ea typeface="宋体" pitchFamily="2" charset="-122"/>
              </a:rPr>
              <a:t>位置的路径损耗</a:t>
            </a:r>
            <a:endParaRPr lang="en-US" altLang="zh-CN" sz="2800" b="1" dirty="0">
              <a:ea typeface="宋体" pitchFamily="2" charset="-122"/>
            </a:endParaRPr>
          </a:p>
          <a:p>
            <a:pPr lvl="1" algn="l">
              <a:spcBef>
                <a:spcPct val="20000"/>
              </a:spcBef>
              <a:buClr>
                <a:schemeClr val="hlink"/>
              </a:buClr>
              <a:buFont typeface="Wingdings" pitchFamily="2" charset="2"/>
              <a:buChar char="v"/>
            </a:pPr>
            <a:r>
              <a:rPr lang="en-US" altLang="zh-CN" sz="2800" b="1" dirty="0">
                <a:ea typeface="宋体" pitchFamily="2" charset="-122"/>
              </a:rPr>
              <a:t>SF</a:t>
            </a:r>
            <a:r>
              <a:rPr lang="zh-CN" altLang="en-US" sz="2800" b="1" dirty="0">
                <a:ea typeface="宋体" pitchFamily="2" charset="-122"/>
              </a:rPr>
              <a:t>：对数正态分布的阴影衰落</a:t>
            </a:r>
            <a:endParaRPr lang="en-US" altLang="zh-CN" sz="2800" b="1" dirty="0">
              <a:ea typeface="宋体" pitchFamily="2" charset="-122"/>
            </a:endParaRPr>
          </a:p>
        </p:txBody>
      </p:sp>
      <p:grpSp>
        <p:nvGrpSpPr>
          <p:cNvPr id="358441" name="Group 41"/>
          <p:cNvGrpSpPr>
            <a:grpSpLocks/>
          </p:cNvGrpSpPr>
          <p:nvPr/>
        </p:nvGrpSpPr>
        <p:grpSpPr bwMode="auto">
          <a:xfrm>
            <a:off x="251520" y="2924944"/>
            <a:ext cx="8872537" cy="3546475"/>
            <a:chOff x="171" y="2229"/>
            <a:chExt cx="5589" cy="2234"/>
          </a:xfrm>
        </p:grpSpPr>
        <p:pic>
          <p:nvPicPr>
            <p:cNvPr id="358442" name="Picture 42" descr="loss1_new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 y="2229"/>
              <a:ext cx="2707" cy="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3" name="Picture 43" descr="pathloss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1" y="2229"/>
              <a:ext cx="3189" cy="2234"/>
            </a:xfrm>
            <a:prstGeom prst="rect">
              <a:avLst/>
            </a:prstGeom>
            <a:noFill/>
            <a:extLst>
              <a:ext uri="{909E8E84-426E-40DD-AFC4-6F175D3DCCD1}">
                <a14:hiddenFill xmlns:a14="http://schemas.microsoft.com/office/drawing/2010/main">
                  <a:solidFill>
                    <a:srgbClr val="FFFFFF"/>
                  </a:solidFill>
                </a14:hiddenFill>
              </a:ext>
            </a:extLst>
          </p:spPr>
        </p:pic>
      </p:grpSp>
      <p:sp>
        <p:nvSpPr>
          <p:cNvPr id="358446" name="Rectangle 46"/>
          <p:cNvSpPr>
            <a:spLocks noChangeArrowheads="1"/>
          </p:cNvSpPr>
          <p:nvPr/>
        </p:nvSpPr>
        <p:spPr bwMode="invGray">
          <a:xfrm>
            <a:off x="685800" y="228600"/>
            <a:ext cx="8153400" cy="563563"/>
          </a:xfrm>
          <a:prstGeom prst="rect">
            <a:avLst/>
          </a:prstGeom>
          <a:noFill/>
          <a:ln>
            <a:noFill/>
          </a:ln>
          <a:effectLst>
            <a:outerShdw dist="28398" dir="1593903" algn="ctr" rotWithShape="0">
              <a:srgbClr val="0000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gn="l"/>
            <a:r>
              <a:rPr lang="zh-CN" altLang="en-US" sz="3600" b="1" dirty="0">
                <a:solidFill>
                  <a:srgbClr val="FFFFFF"/>
                </a:solidFill>
                <a:latin typeface="Verdana" pitchFamily="34" charset="0"/>
                <a:ea typeface="宋体" pitchFamily="2" charset="-122"/>
              </a:rPr>
              <a:t>典型信道参数分析结果（例）</a:t>
            </a:r>
            <a:endParaRPr lang="en-US" altLang="zh-CN" sz="3600" b="1" dirty="0">
              <a:solidFill>
                <a:srgbClr val="FFFFFF"/>
              </a:solidFill>
              <a:latin typeface="Verdana" pitchFamily="34" charset="0"/>
              <a:ea typeface="宋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灯片编号占位符 3"/>
          <p:cNvSpPr>
            <a:spLocks noGrp="1"/>
          </p:cNvSpPr>
          <p:nvPr>
            <p:ph type="sldNum" sz="quarter" idx="11"/>
          </p:nvPr>
        </p:nvSpPr>
        <p:spPr/>
        <p:txBody>
          <a:bodyPr/>
          <a:lstStyle/>
          <a:p>
            <a:pPr>
              <a:defRPr/>
            </a:pPr>
            <a:fld id="{FF06898A-5852-42A5-85EA-66187217C7E4}" type="slidenum">
              <a:rPr lang="zh-CN" altLang="en-US" smtClean="0"/>
              <a:pPr>
                <a:defRPr/>
              </a:pPr>
              <a:t>25</a:t>
            </a:fld>
            <a:endParaRPr lang="en-US" altLang="zh-CN"/>
          </a:p>
        </p:txBody>
      </p:sp>
    </p:spTree>
    <p:custDataLst>
      <p:tags r:id="rId2"/>
    </p:custDataLst>
    <p:extLst>
      <p:ext uri="{BB962C8B-B14F-4D97-AF65-F5344CB8AC3E}">
        <p14:creationId xmlns:p14="http://schemas.microsoft.com/office/powerpoint/2010/main" val="22449325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8441"/>
                                        </p:tgtEl>
                                        <p:attrNameLst>
                                          <p:attrName>style.visibility</p:attrName>
                                        </p:attrNameLst>
                                      </p:cBhvr>
                                      <p:to>
                                        <p:strVal val="visible"/>
                                      </p:to>
                                    </p:set>
                                    <p:anim calcmode="lin" valueType="num">
                                      <p:cBhvr additive="base">
                                        <p:cTn id="7" dur="500" fill="hold"/>
                                        <p:tgtEl>
                                          <p:spTgt spid="358441"/>
                                        </p:tgtEl>
                                        <p:attrNameLst>
                                          <p:attrName>ppt_x</p:attrName>
                                        </p:attrNameLst>
                                      </p:cBhvr>
                                      <p:tavLst>
                                        <p:tav tm="0">
                                          <p:val>
                                            <p:strVal val="#ppt_x"/>
                                          </p:val>
                                        </p:tav>
                                        <p:tav tm="100000">
                                          <p:val>
                                            <p:strVal val="#ppt_x"/>
                                          </p:val>
                                        </p:tav>
                                      </p:tavLst>
                                    </p:anim>
                                    <p:anim calcmode="lin" valueType="num">
                                      <p:cBhvr additive="base">
                                        <p:cTn id="8" dur="500" fill="hold"/>
                                        <p:tgtEl>
                                          <p:spTgt spid="3584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a:xfrm>
            <a:off x="304800" y="1329680"/>
            <a:ext cx="8382000" cy="4835624"/>
          </a:xfrm>
        </p:spPr>
        <p:txBody>
          <a:bodyPr/>
          <a:lstStyle/>
          <a:p>
            <a:r>
              <a:rPr lang="zh-CN" altLang="en-US" sz="3400" dirty="0">
                <a:solidFill>
                  <a:schemeClr val="tx1"/>
                </a:solidFill>
              </a:rPr>
              <a:t>背景</a:t>
            </a:r>
            <a:endParaRPr lang="en-US" altLang="zh-CN" sz="3400" dirty="0">
              <a:solidFill>
                <a:schemeClr val="tx1"/>
              </a:solidFill>
            </a:endParaRPr>
          </a:p>
          <a:p>
            <a:r>
              <a:rPr lang="zh-CN" altLang="en-US" sz="3400" dirty="0">
                <a:solidFill>
                  <a:schemeClr val="tx1"/>
                </a:solidFill>
              </a:rPr>
              <a:t>无线信道建模技术</a:t>
            </a:r>
            <a:endParaRPr lang="en-US" altLang="zh-CN" sz="3400" dirty="0">
              <a:solidFill>
                <a:schemeClr val="tx1"/>
              </a:solidFill>
            </a:endParaRPr>
          </a:p>
          <a:p>
            <a:pPr lvl="1"/>
            <a:r>
              <a:rPr lang="zh-CN" altLang="en-US" dirty="0">
                <a:solidFill>
                  <a:schemeClr val="tx1"/>
                </a:solidFill>
              </a:rPr>
              <a:t>信道测量理论与技术</a:t>
            </a:r>
            <a:endParaRPr lang="en-US" altLang="zh-CN" dirty="0">
              <a:solidFill>
                <a:schemeClr val="tx1"/>
              </a:solidFill>
            </a:endParaRPr>
          </a:p>
          <a:p>
            <a:pPr lvl="1"/>
            <a:r>
              <a:rPr lang="zh-CN" altLang="en-US" dirty="0">
                <a:solidFill>
                  <a:srgbClr val="FF0000"/>
                </a:solidFill>
              </a:rPr>
              <a:t>信道模型分类及建模技术</a:t>
            </a:r>
            <a:endParaRPr lang="en-US" altLang="zh-CN" dirty="0">
              <a:solidFill>
                <a:srgbClr val="FF0000"/>
              </a:solidFill>
            </a:endParaRPr>
          </a:p>
          <a:p>
            <a:pPr marL="342900" lvl="1" indent="-342900">
              <a:buClr>
                <a:schemeClr val="tx1"/>
              </a:buClr>
              <a:buFont typeface="Wingdings" pitchFamily="2" charset="2"/>
              <a:buChar char="v"/>
            </a:pPr>
            <a:r>
              <a:rPr lang="zh-CN" altLang="en-US" sz="3400" b="1" dirty="0">
                <a:solidFill>
                  <a:schemeClr val="tx1"/>
                </a:solidFill>
                <a:latin typeface="+mn-lt"/>
                <a:ea typeface="+mn-ea"/>
                <a:cs typeface="+mn-cs"/>
              </a:rPr>
              <a:t>自适应传输及信道预测技术</a:t>
            </a:r>
            <a:endParaRPr lang="en-US" altLang="zh-CN" sz="3400" b="1" dirty="0">
              <a:solidFill>
                <a:schemeClr val="tx1"/>
              </a:solidFill>
              <a:latin typeface="+mn-lt"/>
              <a:ea typeface="+mn-ea"/>
              <a:cs typeface="+mn-cs"/>
            </a:endParaRPr>
          </a:p>
          <a:p>
            <a:pPr lvl="1"/>
            <a:r>
              <a:rPr lang="zh-CN" altLang="en-US" dirty="0">
                <a:solidFill>
                  <a:schemeClr val="tx1"/>
                </a:solidFill>
              </a:rPr>
              <a:t>自适应传输技术</a:t>
            </a:r>
            <a:endParaRPr lang="en-US" altLang="zh-CN" dirty="0">
              <a:solidFill>
                <a:schemeClr val="tx1"/>
              </a:solidFill>
            </a:endParaRPr>
          </a:p>
          <a:p>
            <a:pPr lvl="1"/>
            <a:r>
              <a:rPr lang="zh-CN" altLang="en-US" dirty="0">
                <a:solidFill>
                  <a:schemeClr val="tx1"/>
                </a:solidFill>
              </a:rPr>
              <a:t>信道预测技术</a:t>
            </a:r>
            <a:endParaRPr lang="en-US" altLang="zh-CN" dirty="0">
              <a:solidFill>
                <a:schemeClr val="accent4">
                  <a:lumMod val="60000"/>
                  <a:lumOff val="40000"/>
                </a:schemeClr>
              </a:solidFill>
            </a:endParaRPr>
          </a:p>
          <a:p>
            <a:r>
              <a:rPr lang="zh-CN" altLang="en-US" sz="3400" dirty="0">
                <a:solidFill>
                  <a:schemeClr val="tx1"/>
                </a:solidFill>
              </a:rPr>
              <a:t>结论与展望</a:t>
            </a:r>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26</a:t>
            </a:fld>
            <a:endParaRPr lang="en-US" altLang="zh-CN"/>
          </a:p>
        </p:txBody>
      </p:sp>
    </p:spTree>
    <p:extLst>
      <p:ext uri="{BB962C8B-B14F-4D97-AF65-F5344CB8AC3E}">
        <p14:creationId xmlns:p14="http://schemas.microsoft.com/office/powerpoint/2010/main" val="15985418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为什么要对信道建模？</a:t>
            </a:r>
          </a:p>
        </p:txBody>
      </p:sp>
      <p:sp>
        <p:nvSpPr>
          <p:cNvPr id="3" name="内容占位符 2"/>
          <p:cNvSpPr>
            <a:spLocks noGrp="1"/>
          </p:cNvSpPr>
          <p:nvPr>
            <p:ph idx="1"/>
          </p:nvPr>
        </p:nvSpPr>
        <p:spPr>
          <a:xfrm>
            <a:off x="304800" y="990600"/>
            <a:ext cx="8083624" cy="5257800"/>
          </a:xfrm>
        </p:spPr>
        <p:txBody>
          <a:bodyPr/>
          <a:lstStyle/>
          <a:p>
            <a:r>
              <a:rPr lang="zh-CN" altLang="zh-CN" dirty="0">
                <a:solidFill>
                  <a:schemeClr val="tx1"/>
                </a:solidFill>
              </a:rPr>
              <a:t>在</a:t>
            </a:r>
            <a:r>
              <a:rPr lang="zh-CN" altLang="en-US" dirty="0">
                <a:solidFill>
                  <a:schemeClr val="tx1"/>
                </a:solidFill>
              </a:rPr>
              <a:t>无线与移动通信</a:t>
            </a:r>
            <a:r>
              <a:rPr lang="zh-CN" altLang="zh-CN" dirty="0">
                <a:solidFill>
                  <a:schemeClr val="tx1"/>
                </a:solidFill>
              </a:rPr>
              <a:t>系统设计中，任何算法在应用前都需要经过无线信道的检验</a:t>
            </a:r>
            <a:endParaRPr lang="en-US" altLang="zh-CN" dirty="0">
              <a:solidFill>
                <a:schemeClr val="tx1"/>
              </a:solidFill>
            </a:endParaRPr>
          </a:p>
          <a:p>
            <a:r>
              <a:rPr lang="zh-CN" altLang="en-US" dirty="0">
                <a:solidFill>
                  <a:schemeClr val="tx1"/>
                </a:solidFill>
              </a:rPr>
              <a:t>实测数据</a:t>
            </a:r>
            <a:endParaRPr lang="en-US" altLang="zh-CN" dirty="0">
              <a:solidFill>
                <a:schemeClr val="tx1"/>
              </a:solidFill>
            </a:endParaRPr>
          </a:p>
          <a:p>
            <a:pPr lvl="1"/>
            <a:r>
              <a:rPr lang="zh-CN" altLang="en-US" sz="2400" dirty="0">
                <a:solidFill>
                  <a:schemeClr val="tx1"/>
                </a:solidFill>
              </a:rPr>
              <a:t>工作量大、数据量多</a:t>
            </a:r>
            <a:endParaRPr lang="en-US" altLang="zh-CN" sz="2400" dirty="0">
              <a:solidFill>
                <a:schemeClr val="tx1"/>
              </a:solidFill>
            </a:endParaRPr>
          </a:p>
          <a:p>
            <a:pPr lvl="1"/>
            <a:r>
              <a:rPr lang="zh-CN" altLang="en-US" sz="2400" dirty="0">
                <a:solidFill>
                  <a:schemeClr val="tx1"/>
                </a:solidFill>
              </a:rPr>
              <a:t>只针对特定测试地点</a:t>
            </a:r>
            <a:endParaRPr lang="en-US" altLang="zh-CN" sz="2400" dirty="0">
              <a:solidFill>
                <a:schemeClr val="tx1"/>
              </a:solidFill>
            </a:endParaRPr>
          </a:p>
          <a:p>
            <a:r>
              <a:rPr lang="zh-CN" altLang="en-US" dirty="0">
                <a:solidFill>
                  <a:schemeClr val="tx1"/>
                </a:solidFill>
              </a:rPr>
              <a:t>对无线信道建立模型可以：</a:t>
            </a:r>
            <a:endParaRPr lang="en-US" altLang="zh-CN" dirty="0">
              <a:solidFill>
                <a:schemeClr val="tx1"/>
              </a:solidFill>
            </a:endParaRPr>
          </a:p>
          <a:p>
            <a:pPr lvl="1"/>
            <a:r>
              <a:rPr lang="zh-CN" altLang="en-US" sz="2400" dirty="0">
                <a:solidFill>
                  <a:schemeClr val="tx1"/>
                </a:solidFill>
              </a:rPr>
              <a:t>掌握物理</a:t>
            </a:r>
            <a:r>
              <a:rPr lang="zh-CN" altLang="zh-CN" sz="2400" dirty="0">
                <a:solidFill>
                  <a:schemeClr val="tx1"/>
                </a:solidFill>
              </a:rPr>
              <a:t>传播环境和信道响应之间的关系</a:t>
            </a:r>
            <a:endParaRPr lang="en-US" altLang="zh-CN" sz="2400" dirty="0">
              <a:solidFill>
                <a:schemeClr val="tx1"/>
              </a:solidFill>
            </a:endParaRPr>
          </a:p>
          <a:p>
            <a:pPr lvl="1"/>
            <a:r>
              <a:rPr lang="zh-CN" altLang="zh-CN" sz="2400" b="1" u="sng" dirty="0">
                <a:solidFill>
                  <a:schemeClr val="tx1"/>
                </a:solidFill>
              </a:rPr>
              <a:t>为</a:t>
            </a:r>
            <a:r>
              <a:rPr lang="en-US" altLang="zh-CN" sz="2400" b="1" u="sng" dirty="0">
                <a:solidFill>
                  <a:schemeClr val="tx1"/>
                </a:solidFill>
              </a:rPr>
              <a:t>MIMO</a:t>
            </a:r>
            <a:r>
              <a:rPr lang="zh-CN" altLang="zh-CN" sz="2400" b="1" u="sng" dirty="0">
                <a:solidFill>
                  <a:schemeClr val="tx1"/>
                </a:solidFill>
              </a:rPr>
              <a:t>算法仿真和系统验证提供可靠的参考依据</a:t>
            </a:r>
            <a:endParaRPr lang="en-US" altLang="zh-CN" sz="2400" b="1" u="sng" dirty="0">
              <a:solidFill>
                <a:schemeClr val="tx1"/>
              </a:solidFill>
            </a:endParaRPr>
          </a:p>
          <a:p>
            <a:pPr lvl="1"/>
            <a:r>
              <a:rPr lang="zh-CN" altLang="en-US" sz="2400" dirty="0">
                <a:solidFill>
                  <a:schemeClr val="tx1"/>
                </a:solidFill>
              </a:rPr>
              <a:t>举例：</a:t>
            </a:r>
            <a:r>
              <a:rPr lang="en-US" altLang="zh-CN" sz="2400" dirty="0">
                <a:solidFill>
                  <a:schemeClr val="tx1"/>
                </a:solidFill>
              </a:rPr>
              <a:t>LTE</a:t>
            </a:r>
            <a:r>
              <a:rPr lang="zh-CN" altLang="en-US" sz="2400" dirty="0">
                <a:solidFill>
                  <a:schemeClr val="tx1"/>
                </a:solidFill>
              </a:rPr>
              <a:t>等系统使用空间信道模型（</a:t>
            </a:r>
            <a:r>
              <a:rPr lang="en-US" altLang="zh-CN" sz="2400" dirty="0">
                <a:solidFill>
                  <a:schemeClr val="tx1"/>
                </a:solidFill>
              </a:rPr>
              <a:t>SCM</a:t>
            </a:r>
            <a:r>
              <a:rPr lang="zh-CN" altLang="en-US" sz="2400" dirty="0">
                <a:solidFill>
                  <a:schemeClr val="tx1"/>
                </a:solidFill>
              </a:rPr>
              <a:t>）进行系统级仿真评估</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154270266"/>
              </p:ext>
            </p:extLst>
          </p:nvPr>
        </p:nvGraphicFramePr>
        <p:xfrm>
          <a:off x="4273463" y="4941168"/>
          <a:ext cx="4859449" cy="2066677"/>
        </p:xfrm>
        <a:graphic>
          <a:graphicData uri="http://schemas.openxmlformats.org/presentationml/2006/ole">
            <mc:AlternateContent xmlns:mc="http://schemas.openxmlformats.org/markup-compatibility/2006">
              <mc:Choice xmlns:v="urn:schemas-microsoft-com:vml" Requires="v">
                <p:oleObj spid="_x0000_s15433" name="Picture" r:id="rId3" imgW="5876544" imgH="2496312" progId="Word.Picture.8">
                  <p:embed/>
                </p:oleObj>
              </mc:Choice>
              <mc:Fallback>
                <p:oleObj name="Picture" r:id="rId3" imgW="5876544" imgH="2496312"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463" y="4941168"/>
                        <a:ext cx="4859449" cy="2066677"/>
                      </a:xfrm>
                      <a:prstGeom prst="rect">
                        <a:avLst/>
                      </a:prstGeom>
                      <a:noFill/>
                    </p:spPr>
                  </p:pic>
                </p:oleObj>
              </mc:Fallback>
            </mc:AlternateContent>
          </a:graphicData>
        </a:graphic>
      </p:graphicFrame>
      <p:sp>
        <p:nvSpPr>
          <p:cNvPr id="6" name="灯片编号占位符 5"/>
          <p:cNvSpPr>
            <a:spLocks noGrp="1"/>
          </p:cNvSpPr>
          <p:nvPr>
            <p:ph type="sldNum" sz="quarter" idx="11"/>
          </p:nvPr>
        </p:nvSpPr>
        <p:spPr/>
        <p:txBody>
          <a:bodyPr/>
          <a:lstStyle/>
          <a:p>
            <a:pPr>
              <a:defRPr/>
            </a:pPr>
            <a:fld id="{6031EF14-3A35-44F4-A506-F525C6624BEF}" type="slidenum">
              <a:rPr lang="zh-CN" altLang="en-US" smtClean="0"/>
              <a:pPr>
                <a:defRPr/>
              </a:pPr>
              <a:t>27</a:t>
            </a:fld>
            <a:endParaRPr lang="en-US" altLang="zh-CN"/>
          </a:p>
        </p:txBody>
      </p:sp>
    </p:spTree>
    <p:extLst>
      <p:ext uri="{BB962C8B-B14F-4D97-AF65-F5344CB8AC3E}">
        <p14:creationId xmlns:p14="http://schemas.microsoft.com/office/powerpoint/2010/main" val="109302875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无线信道模型的考虑因素</a:t>
            </a:r>
          </a:p>
        </p:txBody>
      </p:sp>
      <p:sp>
        <p:nvSpPr>
          <p:cNvPr id="3" name="内容占位符 2"/>
          <p:cNvSpPr>
            <a:spLocks noGrp="1"/>
          </p:cNvSpPr>
          <p:nvPr>
            <p:ph idx="1"/>
          </p:nvPr>
        </p:nvSpPr>
        <p:spPr/>
        <p:txBody>
          <a:bodyPr/>
          <a:lstStyle/>
          <a:p>
            <a:r>
              <a:rPr lang="zh-CN" altLang="en-US" dirty="0">
                <a:solidFill>
                  <a:schemeClr val="tx1"/>
                </a:solidFill>
                <a:ea typeface="宋体" pitchFamily="2" charset="-122"/>
              </a:rPr>
              <a:t>信道模型需要综合考虑精确度和复杂度</a:t>
            </a:r>
            <a:endParaRPr lang="en-US" altLang="zh-CN" dirty="0">
              <a:solidFill>
                <a:schemeClr val="tx1"/>
              </a:solidFill>
              <a:ea typeface="宋体" pitchFamily="2" charset="-122"/>
            </a:endParaRPr>
          </a:p>
          <a:p>
            <a:pPr lvl="1"/>
            <a:r>
              <a:rPr lang="zh-CN" altLang="en-US" sz="2400" dirty="0">
                <a:solidFill>
                  <a:schemeClr val="tx1"/>
                </a:solidFill>
                <a:ea typeface="宋体" pitchFamily="2" charset="-122"/>
              </a:rPr>
              <a:t>准确：信道模型要足够接近实测数据</a:t>
            </a:r>
            <a:endParaRPr lang="en-US" altLang="zh-CN" sz="2400" dirty="0">
              <a:solidFill>
                <a:schemeClr val="tx1"/>
              </a:solidFill>
              <a:ea typeface="宋体" pitchFamily="2" charset="-122"/>
            </a:endParaRPr>
          </a:p>
          <a:p>
            <a:pPr lvl="2"/>
            <a:r>
              <a:rPr lang="zh-CN" altLang="en-US" dirty="0">
                <a:solidFill>
                  <a:schemeClr val="tx1"/>
                </a:solidFill>
                <a:ea typeface="宋体" pitchFamily="2" charset="-122"/>
              </a:rPr>
              <a:t>错误的信道模型将导致算法性能在应用中大幅下降</a:t>
            </a:r>
            <a:endParaRPr lang="en-US" altLang="zh-CN" dirty="0">
              <a:solidFill>
                <a:schemeClr val="tx1"/>
              </a:solidFill>
              <a:ea typeface="宋体" pitchFamily="2" charset="-122"/>
            </a:endParaRPr>
          </a:p>
          <a:p>
            <a:pPr lvl="1"/>
            <a:r>
              <a:rPr lang="zh-CN" altLang="en-US" sz="2400" dirty="0">
                <a:solidFill>
                  <a:schemeClr val="tx1"/>
                </a:solidFill>
                <a:ea typeface="宋体" pitchFamily="2" charset="-122"/>
              </a:rPr>
              <a:t>简单：信道模型要足够简单已降低仿真复杂度</a:t>
            </a:r>
            <a:endParaRPr lang="en-US" altLang="zh-CN" sz="2400" dirty="0">
              <a:solidFill>
                <a:schemeClr val="tx1"/>
              </a:solidFill>
              <a:ea typeface="宋体" pitchFamily="2" charset="-122"/>
            </a:endParaRPr>
          </a:p>
          <a:p>
            <a:pPr lvl="1"/>
            <a:r>
              <a:rPr lang="zh-CN" altLang="en-US" sz="2400" dirty="0">
                <a:solidFill>
                  <a:schemeClr val="tx1"/>
                </a:solidFill>
              </a:rPr>
              <a:t>举例：独立同分布（</a:t>
            </a:r>
            <a:r>
              <a:rPr lang="en-US" altLang="zh-CN" sz="2400" dirty="0">
                <a:solidFill>
                  <a:schemeClr val="tx1"/>
                </a:solidFill>
              </a:rPr>
              <a:t>IID</a:t>
            </a:r>
            <a:r>
              <a:rPr lang="zh-CN" altLang="en-US" sz="2400" dirty="0">
                <a:solidFill>
                  <a:schemeClr val="tx1"/>
                </a:solidFill>
              </a:rPr>
              <a:t>）瑞利平衰落信道</a:t>
            </a:r>
            <a:endParaRPr lang="en-US" altLang="zh-CN" sz="2400" dirty="0">
              <a:solidFill>
                <a:schemeClr val="tx1"/>
              </a:solidFill>
            </a:endParaRPr>
          </a:p>
          <a:p>
            <a:pPr lvl="2"/>
            <a:r>
              <a:rPr lang="zh-CN" altLang="en-US" sz="2000" dirty="0">
                <a:solidFill>
                  <a:schemeClr val="tx1"/>
                </a:solidFill>
              </a:rPr>
              <a:t>最简单与最常用的信道模型</a:t>
            </a:r>
            <a:endParaRPr lang="en-US" altLang="zh-CN" sz="2000" dirty="0">
              <a:solidFill>
                <a:schemeClr val="tx1"/>
              </a:solidFill>
            </a:endParaRPr>
          </a:p>
          <a:p>
            <a:pPr lvl="2"/>
            <a:r>
              <a:rPr lang="zh-CN" altLang="zh-CN" sz="2000" dirty="0">
                <a:solidFill>
                  <a:schemeClr val="tx1"/>
                </a:solidFill>
              </a:rPr>
              <a:t>假设周围信道为窄带充分散射环境</a:t>
            </a:r>
            <a:endParaRPr lang="en-US" altLang="zh-CN" sz="2000" dirty="0">
              <a:solidFill>
                <a:schemeClr val="tx1"/>
              </a:solidFill>
            </a:endParaRPr>
          </a:p>
          <a:p>
            <a:pPr lvl="2"/>
            <a:endParaRPr lang="en-US" altLang="zh-CN" sz="2000" dirty="0">
              <a:solidFill>
                <a:schemeClr val="tx1"/>
              </a:solidFill>
            </a:endParaRPr>
          </a:p>
          <a:p>
            <a:pPr marL="457200" lvl="1" indent="0">
              <a:buNone/>
            </a:pPr>
            <a:endParaRPr lang="zh-CN" altLang="en-US" sz="2400" dirty="0">
              <a:solidFill>
                <a:schemeClr val="tx1"/>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077072"/>
            <a:ext cx="4032448" cy="246009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1"/>
          </p:nvPr>
        </p:nvSpPr>
        <p:spPr/>
        <p:txBody>
          <a:bodyPr/>
          <a:lstStyle/>
          <a:p>
            <a:pPr>
              <a:defRPr/>
            </a:pPr>
            <a:fld id="{6031EF14-3A35-44F4-A506-F525C6624BEF}" type="slidenum">
              <a:rPr lang="zh-CN" altLang="en-US" smtClean="0"/>
              <a:pPr>
                <a:defRPr/>
              </a:pPr>
              <a:t>28</a:t>
            </a:fld>
            <a:endParaRPr lang="en-US" altLang="zh-CN"/>
          </a:p>
        </p:txBody>
      </p:sp>
    </p:spTree>
    <p:extLst>
      <p:ext uri="{BB962C8B-B14F-4D97-AF65-F5344CB8AC3E}">
        <p14:creationId xmlns:p14="http://schemas.microsoft.com/office/powerpoint/2010/main" val="31624171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信道模型分类</a:t>
            </a:r>
          </a:p>
        </p:txBody>
      </p:sp>
      <p:sp>
        <p:nvSpPr>
          <p:cNvPr id="3" name="内容占位符 2"/>
          <p:cNvSpPr>
            <a:spLocks noGrp="1"/>
          </p:cNvSpPr>
          <p:nvPr>
            <p:ph idx="1"/>
          </p:nvPr>
        </p:nvSpPr>
        <p:spPr/>
        <p:txBody>
          <a:bodyPr/>
          <a:lstStyle/>
          <a:p>
            <a:r>
              <a:rPr lang="zh-CN" altLang="zh-CN" dirty="0">
                <a:solidFill>
                  <a:schemeClr val="tx1"/>
                </a:solidFill>
              </a:rPr>
              <a:t>信道模型通常可以根据建模方法进行分类</a:t>
            </a:r>
            <a:endParaRPr lang="en-US" altLang="zh-CN" dirty="0">
              <a:solidFill>
                <a:schemeClr val="tx1"/>
              </a:solidFill>
            </a:endParaRPr>
          </a:p>
          <a:p>
            <a:pPr lvl="1"/>
            <a:r>
              <a:rPr lang="zh-CN" altLang="zh-CN" dirty="0">
                <a:solidFill>
                  <a:schemeClr val="tx1"/>
                </a:solidFill>
              </a:rPr>
              <a:t>宽带模型和窄带模型</a:t>
            </a:r>
            <a:endParaRPr lang="en-US" altLang="zh-CN" dirty="0">
              <a:solidFill>
                <a:schemeClr val="tx1"/>
              </a:solidFill>
            </a:endParaRPr>
          </a:p>
          <a:p>
            <a:pPr lvl="1"/>
            <a:r>
              <a:rPr lang="zh-CN" altLang="zh-CN" dirty="0">
                <a:solidFill>
                  <a:schemeClr val="tx1"/>
                </a:solidFill>
              </a:rPr>
              <a:t>场强测量模型和散射物模型</a:t>
            </a:r>
            <a:endParaRPr lang="en-US" altLang="zh-CN" dirty="0">
              <a:solidFill>
                <a:schemeClr val="tx1"/>
              </a:solidFill>
            </a:endParaRPr>
          </a:p>
          <a:p>
            <a:pPr lvl="1"/>
            <a:r>
              <a:rPr lang="zh-CN" altLang="en-US" dirty="0">
                <a:solidFill>
                  <a:schemeClr val="tx1"/>
                </a:solidFill>
              </a:rPr>
              <a:t>链路级模型与系统级模型</a:t>
            </a:r>
            <a:endParaRPr lang="en-US" altLang="zh-CN" dirty="0">
              <a:solidFill>
                <a:schemeClr val="tx1"/>
              </a:solidFill>
            </a:endParaRPr>
          </a:p>
          <a:p>
            <a:pPr lvl="1"/>
            <a:r>
              <a:rPr lang="zh-CN" altLang="zh-CN" dirty="0">
                <a:solidFill>
                  <a:schemeClr val="tx1"/>
                </a:solidFill>
              </a:rPr>
              <a:t>物理模型和解析模型</a:t>
            </a:r>
            <a:endParaRPr lang="en-US" altLang="zh-CN" dirty="0">
              <a:solidFill>
                <a:schemeClr val="tx1"/>
              </a:solidFill>
            </a:endParaRPr>
          </a:p>
          <a:p>
            <a:pPr lvl="1"/>
            <a:endParaRPr lang="zh-CN" altLang="zh-CN" dirty="0">
              <a:solidFill>
                <a:schemeClr val="tx1"/>
              </a:solidFill>
            </a:endParaRPr>
          </a:p>
          <a:p>
            <a:pPr marL="342900" lvl="1" indent="-342900">
              <a:buClr>
                <a:schemeClr val="tx1"/>
              </a:buClr>
              <a:buFont typeface="Wingdings" pitchFamily="2" charset="2"/>
              <a:buChar char="v"/>
            </a:pPr>
            <a:r>
              <a:rPr lang="zh-CN" altLang="en-US" dirty="0">
                <a:solidFill>
                  <a:schemeClr val="tx1"/>
                </a:solidFill>
              </a:rPr>
              <a:t>其中</a:t>
            </a:r>
            <a:r>
              <a:rPr lang="zh-CN" altLang="zh-CN" dirty="0">
                <a:solidFill>
                  <a:schemeClr val="tx1"/>
                </a:solidFill>
              </a:rPr>
              <a:t>物理模型和解析模型</a:t>
            </a:r>
            <a:r>
              <a:rPr lang="zh-CN" altLang="en-US" dirty="0">
                <a:solidFill>
                  <a:schemeClr val="tx1"/>
                </a:solidFill>
              </a:rPr>
              <a:t>成为应用最为广泛的分类方式</a:t>
            </a:r>
            <a:endParaRPr lang="en-US" altLang="zh-CN" dirty="0">
              <a:solidFill>
                <a:schemeClr val="tx1"/>
              </a:solidFill>
            </a:endParaRPr>
          </a:p>
          <a:p>
            <a:pPr marL="0" indent="0">
              <a:buNone/>
            </a:pPr>
            <a:endParaRPr lang="zh-CN" altLang="en-US" dirty="0"/>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29</a:t>
            </a:fld>
            <a:endParaRPr lang="en-US" altLang="zh-CN"/>
          </a:p>
        </p:txBody>
      </p:sp>
    </p:spTree>
    <p:extLst>
      <p:ext uri="{BB962C8B-B14F-4D97-AF65-F5344CB8AC3E}">
        <p14:creationId xmlns:p14="http://schemas.microsoft.com/office/powerpoint/2010/main" val="32255134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a:xfrm>
            <a:off x="304800" y="1329680"/>
            <a:ext cx="8382000" cy="4835624"/>
          </a:xfrm>
        </p:spPr>
        <p:txBody>
          <a:bodyPr/>
          <a:lstStyle/>
          <a:p>
            <a:r>
              <a:rPr lang="zh-CN" altLang="en-US" sz="3400" dirty="0">
                <a:solidFill>
                  <a:srgbClr val="FF0000"/>
                </a:solidFill>
              </a:rPr>
              <a:t>背景</a:t>
            </a:r>
            <a:endParaRPr lang="en-US" altLang="zh-CN" sz="3400" dirty="0">
              <a:solidFill>
                <a:srgbClr val="FF0000"/>
              </a:solidFill>
            </a:endParaRPr>
          </a:p>
          <a:p>
            <a:r>
              <a:rPr lang="zh-CN" altLang="en-US" sz="3400" dirty="0">
                <a:solidFill>
                  <a:schemeClr val="tx1"/>
                </a:solidFill>
              </a:rPr>
              <a:t>无线信道建模技术</a:t>
            </a:r>
            <a:endParaRPr lang="en-US" altLang="zh-CN" sz="3400" dirty="0">
              <a:solidFill>
                <a:schemeClr val="tx1"/>
              </a:solidFill>
            </a:endParaRPr>
          </a:p>
          <a:p>
            <a:pPr lvl="1"/>
            <a:r>
              <a:rPr lang="zh-CN" altLang="en-US" dirty="0">
                <a:solidFill>
                  <a:schemeClr val="tx1"/>
                </a:solidFill>
              </a:rPr>
              <a:t>信道测量理论与技术</a:t>
            </a:r>
            <a:endParaRPr lang="en-US" altLang="zh-CN" dirty="0">
              <a:solidFill>
                <a:schemeClr val="tx1"/>
              </a:solidFill>
            </a:endParaRPr>
          </a:p>
          <a:p>
            <a:pPr lvl="1"/>
            <a:r>
              <a:rPr lang="zh-CN" altLang="en-US" dirty="0">
                <a:solidFill>
                  <a:schemeClr val="tx1"/>
                </a:solidFill>
              </a:rPr>
              <a:t>信道模型分类及建模技术</a:t>
            </a:r>
            <a:endParaRPr lang="en-US" altLang="zh-CN" dirty="0">
              <a:solidFill>
                <a:schemeClr val="tx1"/>
              </a:solidFill>
            </a:endParaRPr>
          </a:p>
          <a:p>
            <a:pPr marL="342900" lvl="1" indent="-342900">
              <a:buClr>
                <a:schemeClr val="tx1"/>
              </a:buClr>
              <a:buFont typeface="Wingdings" pitchFamily="2" charset="2"/>
              <a:buChar char="v"/>
            </a:pPr>
            <a:r>
              <a:rPr lang="zh-CN" altLang="en-US" sz="3400" b="1" dirty="0">
                <a:solidFill>
                  <a:schemeClr val="tx1"/>
                </a:solidFill>
                <a:latin typeface="+mn-lt"/>
                <a:ea typeface="+mn-ea"/>
                <a:cs typeface="+mn-cs"/>
              </a:rPr>
              <a:t>自适应传输及信道预测技术</a:t>
            </a:r>
            <a:endParaRPr lang="en-US" altLang="zh-CN" sz="3400" b="1" dirty="0">
              <a:solidFill>
                <a:schemeClr val="tx1"/>
              </a:solidFill>
              <a:latin typeface="+mn-lt"/>
              <a:ea typeface="+mn-ea"/>
              <a:cs typeface="+mn-cs"/>
            </a:endParaRPr>
          </a:p>
          <a:p>
            <a:pPr lvl="1"/>
            <a:r>
              <a:rPr lang="zh-CN" altLang="en-US" dirty="0">
                <a:solidFill>
                  <a:schemeClr val="tx1"/>
                </a:solidFill>
              </a:rPr>
              <a:t>自适应传输技术</a:t>
            </a:r>
            <a:endParaRPr lang="en-US" altLang="zh-CN" dirty="0">
              <a:solidFill>
                <a:schemeClr val="tx1"/>
              </a:solidFill>
            </a:endParaRPr>
          </a:p>
          <a:p>
            <a:pPr lvl="1"/>
            <a:r>
              <a:rPr lang="zh-CN" altLang="en-US" dirty="0">
                <a:solidFill>
                  <a:schemeClr val="tx1"/>
                </a:solidFill>
              </a:rPr>
              <a:t>信道预测技术</a:t>
            </a:r>
            <a:endParaRPr lang="en-US" altLang="zh-CN" dirty="0">
              <a:solidFill>
                <a:schemeClr val="accent4">
                  <a:lumMod val="60000"/>
                  <a:lumOff val="40000"/>
                </a:schemeClr>
              </a:solidFill>
            </a:endParaRPr>
          </a:p>
          <a:p>
            <a:r>
              <a:rPr lang="zh-CN" altLang="en-US" sz="3400" dirty="0">
                <a:solidFill>
                  <a:schemeClr val="tx1"/>
                </a:solidFill>
              </a:rPr>
              <a:t>结论与展望</a:t>
            </a:r>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3</a:t>
            </a:fld>
            <a:endParaRPr lang="en-US" altLang="zh-CN" dirty="0"/>
          </a:p>
        </p:txBody>
      </p:sp>
    </p:spTree>
    <p:extLst>
      <p:ext uri="{BB962C8B-B14F-4D97-AF65-F5344CB8AC3E}">
        <p14:creationId xmlns:p14="http://schemas.microsoft.com/office/powerpoint/2010/main" val="128064325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r="53209" b="8092"/>
          <a:stretch>
            <a:fillRect/>
          </a:stretch>
        </p:blipFill>
        <p:spPr bwMode="auto">
          <a:xfrm>
            <a:off x="4499992" y="4264808"/>
            <a:ext cx="3071812"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p:cNvPicPr>
            <a:picLocks noChangeAspect="1" noChangeArrowheads="1"/>
          </p:cNvPicPr>
          <p:nvPr/>
        </p:nvPicPr>
        <p:blipFill>
          <a:blip r:embed="rId3">
            <a:extLst>
              <a:ext uri="{28A0092B-C50C-407E-A947-70E740481C1C}">
                <a14:useLocalDpi xmlns:a14="http://schemas.microsoft.com/office/drawing/2010/main" val="0"/>
              </a:ext>
            </a:extLst>
          </a:blip>
          <a:srcRect l="52626" b="7559"/>
          <a:stretch>
            <a:fillRect/>
          </a:stretch>
        </p:blipFill>
        <p:spPr bwMode="auto">
          <a:xfrm>
            <a:off x="933736" y="4225427"/>
            <a:ext cx="3573463"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物理模型与解析模型</a:t>
            </a:r>
          </a:p>
        </p:txBody>
      </p:sp>
      <p:sp>
        <p:nvSpPr>
          <p:cNvPr id="3" name="内容占位符 2"/>
          <p:cNvSpPr>
            <a:spLocks noGrp="1"/>
          </p:cNvSpPr>
          <p:nvPr>
            <p:ph idx="1"/>
          </p:nvPr>
        </p:nvSpPr>
        <p:spPr>
          <a:xfrm>
            <a:off x="304800" y="990600"/>
            <a:ext cx="8731696" cy="3374504"/>
          </a:xfrm>
        </p:spPr>
        <p:txBody>
          <a:bodyPr/>
          <a:lstStyle/>
          <a:p>
            <a:r>
              <a:rPr lang="zh-CN" altLang="en-US" dirty="0">
                <a:solidFill>
                  <a:schemeClr val="tx1"/>
                </a:solidFill>
              </a:rPr>
              <a:t>物理信道模型</a:t>
            </a:r>
            <a:endParaRPr lang="en-US" altLang="zh-CN" dirty="0">
              <a:solidFill>
                <a:schemeClr val="tx1"/>
              </a:solidFill>
            </a:endParaRPr>
          </a:p>
          <a:p>
            <a:pPr lvl="1"/>
            <a:r>
              <a:rPr lang="zh-CN" altLang="zh-CN" sz="2400" dirty="0">
                <a:solidFill>
                  <a:schemeClr val="tx1"/>
                </a:solidFill>
              </a:rPr>
              <a:t>通过描述发射天线和接收天线之间的电波传播环境来建模</a:t>
            </a:r>
            <a:endParaRPr lang="en-US" altLang="zh-CN" sz="2400" dirty="0">
              <a:solidFill>
                <a:schemeClr val="tx1"/>
              </a:solidFill>
            </a:endParaRPr>
          </a:p>
          <a:p>
            <a:pPr lvl="1"/>
            <a:r>
              <a:rPr lang="zh-CN" altLang="zh-CN" sz="2400" dirty="0">
                <a:solidFill>
                  <a:schemeClr val="tx1"/>
                </a:solidFill>
              </a:rPr>
              <a:t>不受天线配置和系统带宽约束</a:t>
            </a:r>
            <a:endParaRPr lang="en-US" altLang="zh-CN" sz="2400" dirty="0">
              <a:solidFill>
                <a:schemeClr val="tx1"/>
              </a:solidFill>
            </a:endParaRPr>
          </a:p>
          <a:p>
            <a:r>
              <a:rPr lang="zh-CN" altLang="en-US" dirty="0">
                <a:solidFill>
                  <a:schemeClr val="tx1"/>
                </a:solidFill>
              </a:rPr>
              <a:t>解析信道模型</a:t>
            </a:r>
            <a:endParaRPr lang="en-US" altLang="zh-CN" dirty="0">
              <a:solidFill>
                <a:schemeClr val="tx1"/>
              </a:solidFill>
            </a:endParaRPr>
          </a:p>
          <a:p>
            <a:pPr lvl="1"/>
            <a:r>
              <a:rPr lang="zh-CN" altLang="zh-CN" sz="2400" dirty="0">
                <a:solidFill>
                  <a:schemeClr val="tx1"/>
                </a:solidFill>
              </a:rPr>
              <a:t>采用数学解析方法刻画信道冲激响应</a:t>
            </a:r>
            <a:endParaRPr lang="en-US" altLang="zh-CN" sz="2400" dirty="0">
              <a:solidFill>
                <a:schemeClr val="tx1"/>
              </a:solidFill>
            </a:endParaRPr>
          </a:p>
          <a:p>
            <a:pPr lvl="1"/>
            <a:r>
              <a:rPr lang="zh-CN" altLang="zh-CN" sz="2400" dirty="0">
                <a:solidFill>
                  <a:schemeClr val="tx1"/>
                </a:solidFill>
              </a:rPr>
              <a:t>包含了通信系统本身的参数</a:t>
            </a:r>
            <a:r>
              <a:rPr lang="zh-CN" altLang="en-US" sz="2400" dirty="0">
                <a:solidFill>
                  <a:schemeClr val="tx1"/>
                </a:solidFill>
              </a:rPr>
              <a:t>（如天线参数）的影响</a:t>
            </a:r>
            <a:endParaRPr lang="en-US" altLang="zh-CN" sz="2400" dirty="0">
              <a:solidFill>
                <a:schemeClr val="tx1"/>
              </a:solidFill>
            </a:endParaRPr>
          </a:p>
          <a:p>
            <a:pPr lvl="1"/>
            <a:r>
              <a:rPr lang="zh-CN" altLang="zh-CN" sz="2400" dirty="0">
                <a:solidFill>
                  <a:schemeClr val="tx1"/>
                </a:solidFill>
              </a:rPr>
              <a:t>有利于在基带数字信号处理时对算法进行总体优化</a:t>
            </a:r>
            <a:endParaRPr lang="en-US" altLang="zh-CN" sz="2400" dirty="0">
              <a:solidFill>
                <a:schemeClr val="tx1"/>
              </a:solidFill>
            </a:endParaRPr>
          </a:p>
          <a:p>
            <a:pPr lvl="1"/>
            <a:endParaRPr lang="zh-CN" altLang="en-US" sz="2400" dirty="0"/>
          </a:p>
        </p:txBody>
      </p:sp>
      <p:pic>
        <p:nvPicPr>
          <p:cNvPr id="4" name="Picture 12"/>
          <p:cNvPicPr>
            <a:picLocks noChangeAspect="1" noChangeArrowheads="1"/>
          </p:cNvPicPr>
          <p:nvPr/>
        </p:nvPicPr>
        <p:blipFill>
          <a:blip r:embed="rId3">
            <a:extLst>
              <a:ext uri="{28A0092B-C50C-407E-A947-70E740481C1C}">
                <a14:useLocalDpi xmlns:a14="http://schemas.microsoft.com/office/drawing/2010/main" val="0"/>
              </a:ext>
            </a:extLst>
          </a:blip>
          <a:srcRect l="52626" b="7559"/>
          <a:stretch>
            <a:fillRect/>
          </a:stretch>
        </p:blipFill>
        <p:spPr bwMode="auto">
          <a:xfrm>
            <a:off x="933736" y="4261792"/>
            <a:ext cx="3573463"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907704" y="6453336"/>
            <a:ext cx="1296144" cy="369332"/>
          </a:xfrm>
          <a:prstGeom prst="rect">
            <a:avLst/>
          </a:prstGeom>
          <a:noFill/>
        </p:spPr>
        <p:txBody>
          <a:bodyPr wrap="square" rtlCol="0">
            <a:spAutoFit/>
          </a:bodyPr>
          <a:lstStyle/>
          <a:p>
            <a:r>
              <a:rPr lang="zh-CN" altLang="en-US" dirty="0"/>
              <a:t>物理模型</a:t>
            </a:r>
          </a:p>
        </p:txBody>
      </p:sp>
      <p:sp>
        <p:nvSpPr>
          <p:cNvPr id="7" name="TextBox 6"/>
          <p:cNvSpPr txBox="1"/>
          <p:nvPr/>
        </p:nvSpPr>
        <p:spPr>
          <a:xfrm>
            <a:off x="5292080" y="6453336"/>
            <a:ext cx="1296144" cy="369332"/>
          </a:xfrm>
          <a:prstGeom prst="rect">
            <a:avLst/>
          </a:prstGeom>
          <a:noFill/>
        </p:spPr>
        <p:txBody>
          <a:bodyPr wrap="square" rtlCol="0">
            <a:spAutoFit/>
          </a:bodyPr>
          <a:lstStyle/>
          <a:p>
            <a:r>
              <a:rPr lang="zh-CN" altLang="en-US" dirty="0"/>
              <a:t>解析模型</a:t>
            </a:r>
          </a:p>
        </p:txBody>
      </p:sp>
      <p:sp>
        <p:nvSpPr>
          <p:cNvPr id="9" name="灯片编号占位符 8"/>
          <p:cNvSpPr>
            <a:spLocks noGrp="1"/>
          </p:cNvSpPr>
          <p:nvPr>
            <p:ph type="sldNum" sz="quarter" idx="11"/>
          </p:nvPr>
        </p:nvSpPr>
        <p:spPr/>
        <p:txBody>
          <a:bodyPr/>
          <a:lstStyle/>
          <a:p>
            <a:pPr>
              <a:defRPr/>
            </a:pPr>
            <a:fld id="{6031EF14-3A35-44F4-A506-F525C6624BEF}" type="slidenum">
              <a:rPr lang="zh-CN" altLang="en-US" smtClean="0"/>
              <a:pPr>
                <a:defRPr/>
              </a:pPr>
              <a:t>30</a:t>
            </a:fld>
            <a:endParaRPr lang="en-US" altLang="zh-CN"/>
          </a:p>
        </p:txBody>
      </p:sp>
    </p:spTree>
    <p:extLst>
      <p:ext uri="{BB962C8B-B14F-4D97-AF65-F5344CB8AC3E}">
        <p14:creationId xmlns:p14="http://schemas.microsoft.com/office/powerpoint/2010/main" val="22399672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dirty="0"/>
              <a:t>常用信道模型</a:t>
            </a:r>
          </a:p>
        </p:txBody>
      </p:sp>
      <p:sp>
        <p:nvSpPr>
          <p:cNvPr id="6" name="AutoShape 4"/>
          <p:cNvSpPr>
            <a:spLocks noChangeArrowheads="1"/>
          </p:cNvSpPr>
          <p:nvPr/>
        </p:nvSpPr>
        <p:spPr bwMode="auto">
          <a:xfrm>
            <a:off x="1795463" y="1727200"/>
            <a:ext cx="5184775" cy="642938"/>
          </a:xfrm>
          <a:prstGeom prst="roundRect">
            <a:avLst>
              <a:gd name="adj" fmla="val 13745"/>
            </a:avLst>
          </a:prstGeom>
          <a:solidFill>
            <a:srgbClr val="CCFFFF"/>
          </a:solidFill>
          <a:ln w="38100">
            <a:solidFill>
              <a:schemeClr val="tx1"/>
            </a:solidFill>
            <a:round/>
            <a:headEnd/>
            <a:tailEnd/>
          </a:ln>
          <a:effectLst/>
        </p:spPr>
        <p:txBody>
          <a:bodyPr wrap="none" anchor="ctr"/>
          <a:lstStyle/>
          <a:p>
            <a:pPr algn="ctr">
              <a:defRPr/>
            </a:pPr>
            <a:r>
              <a:rPr lang="en-US" altLang="zh-CN" b="1" dirty="0">
                <a:solidFill>
                  <a:srgbClr val="0D0D0D"/>
                </a:solidFill>
                <a:effectLst>
                  <a:outerShdw blurRad="38100" dist="38100" dir="2700000" algn="tl">
                    <a:srgbClr val="FFFFFF"/>
                  </a:outerShdw>
                </a:effectLst>
                <a:latin typeface="Arial" charset="0"/>
              </a:rPr>
              <a:t>MIMO</a:t>
            </a:r>
            <a:r>
              <a:rPr lang="zh-CN" altLang="en-US" b="1" dirty="0">
                <a:solidFill>
                  <a:srgbClr val="0D0D0D"/>
                </a:solidFill>
                <a:effectLst>
                  <a:outerShdw blurRad="38100" dist="38100" dir="2700000" algn="tl">
                    <a:srgbClr val="FFFFFF"/>
                  </a:outerShdw>
                </a:effectLst>
                <a:latin typeface="Arial" charset="0"/>
              </a:rPr>
              <a:t>信道模型</a:t>
            </a:r>
          </a:p>
        </p:txBody>
      </p:sp>
      <p:sp>
        <p:nvSpPr>
          <p:cNvPr id="7" name="AutoShape 5"/>
          <p:cNvSpPr>
            <a:spLocks noChangeArrowheads="1"/>
          </p:cNvSpPr>
          <p:nvPr/>
        </p:nvSpPr>
        <p:spPr bwMode="auto">
          <a:xfrm>
            <a:off x="1773238" y="2949575"/>
            <a:ext cx="2447925" cy="642938"/>
          </a:xfrm>
          <a:prstGeom prst="roundRect">
            <a:avLst>
              <a:gd name="adj" fmla="val 13745"/>
            </a:avLst>
          </a:prstGeom>
          <a:solidFill>
            <a:srgbClr val="CCFFFF"/>
          </a:solidFill>
          <a:ln w="38100">
            <a:solidFill>
              <a:schemeClr val="tx1"/>
            </a:solidFill>
            <a:round/>
            <a:headEnd/>
            <a:tailEnd/>
          </a:ln>
          <a:effectLst/>
        </p:spPr>
        <p:txBody>
          <a:bodyPr wrap="none" anchor="ctr"/>
          <a:lstStyle/>
          <a:p>
            <a:pPr algn="ctr">
              <a:defRPr/>
            </a:pPr>
            <a:r>
              <a:rPr lang="zh-CN" altLang="en-US" b="1" dirty="0">
                <a:solidFill>
                  <a:srgbClr val="0D0D0D"/>
                </a:solidFill>
                <a:effectLst>
                  <a:outerShdw blurRad="38100" dist="38100" dir="2700000" algn="tl">
                    <a:srgbClr val="FFFFFF"/>
                  </a:outerShdw>
                </a:effectLst>
                <a:latin typeface="Arial" charset="0"/>
              </a:rPr>
              <a:t>物理模型</a:t>
            </a:r>
          </a:p>
        </p:txBody>
      </p:sp>
      <p:sp>
        <p:nvSpPr>
          <p:cNvPr id="8" name="AutoShape 6"/>
          <p:cNvSpPr>
            <a:spLocks noChangeArrowheads="1"/>
          </p:cNvSpPr>
          <p:nvPr/>
        </p:nvSpPr>
        <p:spPr bwMode="auto">
          <a:xfrm>
            <a:off x="4508500" y="2949575"/>
            <a:ext cx="2447925" cy="642938"/>
          </a:xfrm>
          <a:prstGeom prst="roundRect">
            <a:avLst>
              <a:gd name="adj" fmla="val 13745"/>
            </a:avLst>
          </a:prstGeom>
          <a:solidFill>
            <a:srgbClr val="CCFFFF"/>
          </a:solidFill>
          <a:ln w="38100">
            <a:solidFill>
              <a:schemeClr val="tx1"/>
            </a:solidFill>
            <a:round/>
            <a:headEnd/>
            <a:tailEnd/>
          </a:ln>
          <a:effectLst/>
        </p:spPr>
        <p:txBody>
          <a:bodyPr wrap="none" anchor="ctr"/>
          <a:lstStyle/>
          <a:p>
            <a:pPr algn="ctr">
              <a:defRPr/>
            </a:pPr>
            <a:r>
              <a:rPr lang="zh-CN" altLang="en-US" b="1" dirty="0">
                <a:solidFill>
                  <a:srgbClr val="0D0D0D"/>
                </a:solidFill>
                <a:effectLst>
                  <a:outerShdw blurRad="38100" dist="38100" dir="2700000" algn="tl">
                    <a:srgbClr val="FFFFFF"/>
                  </a:outerShdw>
                </a:effectLst>
                <a:latin typeface="Arial" charset="0"/>
              </a:rPr>
              <a:t>解析模型</a:t>
            </a:r>
          </a:p>
        </p:txBody>
      </p:sp>
      <p:pic>
        <p:nvPicPr>
          <p:cNvPr id="14345" name="Picture 12"/>
          <p:cNvPicPr>
            <a:picLocks noChangeAspect="1" noChangeArrowheads="1"/>
          </p:cNvPicPr>
          <p:nvPr/>
        </p:nvPicPr>
        <p:blipFill>
          <a:blip r:embed="rId3">
            <a:extLst>
              <a:ext uri="{28A0092B-C50C-407E-A947-70E740481C1C}">
                <a14:useLocalDpi xmlns:a14="http://schemas.microsoft.com/office/drawing/2010/main" val="0"/>
              </a:ext>
            </a:extLst>
          </a:blip>
          <a:srcRect l="52626" b="7559"/>
          <a:stretch>
            <a:fillRect/>
          </a:stretch>
        </p:blipFill>
        <p:spPr bwMode="auto">
          <a:xfrm>
            <a:off x="827088" y="3789363"/>
            <a:ext cx="3573462"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1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r="53209" b="8092"/>
          <a:stretch>
            <a:fillRect/>
          </a:stretch>
        </p:blipFill>
        <p:spPr bwMode="auto">
          <a:xfrm>
            <a:off x="4500563" y="3770313"/>
            <a:ext cx="309562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下箭头 13"/>
          <p:cNvSpPr/>
          <p:nvPr/>
        </p:nvSpPr>
        <p:spPr>
          <a:xfrm rot="2544883">
            <a:off x="2886075" y="2427288"/>
            <a:ext cx="427038"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下箭头 15"/>
          <p:cNvSpPr/>
          <p:nvPr/>
        </p:nvSpPr>
        <p:spPr>
          <a:xfrm rot="18997038">
            <a:off x="5334000" y="2427288"/>
            <a:ext cx="4286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340321"/>
            <a:ext cx="7435233" cy="504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1"/>
          </p:nvPr>
        </p:nvSpPr>
        <p:spPr/>
        <p:txBody>
          <a:bodyPr/>
          <a:lstStyle/>
          <a:p>
            <a:pPr>
              <a:defRPr/>
            </a:pPr>
            <a:fld id="{6031EF14-3A35-44F4-A506-F525C6624BEF}" type="slidenum">
              <a:rPr lang="zh-CN" altLang="en-US" smtClean="0"/>
              <a:pPr>
                <a:defRPr/>
              </a:pPr>
              <a:t>31</a:t>
            </a:fld>
            <a:endParaRPr lang="en-US" altLang="zh-CN"/>
          </a:p>
        </p:txBody>
      </p:sp>
    </p:spTree>
    <p:extLst>
      <p:ext uri="{BB962C8B-B14F-4D97-AF65-F5344CB8AC3E}">
        <p14:creationId xmlns:p14="http://schemas.microsoft.com/office/powerpoint/2010/main" val="27740334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614581"/>
            <a:ext cx="4896544" cy="341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物理信道模型举例</a:t>
            </a:r>
          </a:p>
        </p:txBody>
      </p:sp>
      <p:sp>
        <p:nvSpPr>
          <p:cNvPr id="3" name="内容占位符 2"/>
          <p:cNvSpPr>
            <a:spLocks noGrp="1"/>
          </p:cNvSpPr>
          <p:nvPr>
            <p:ph idx="1"/>
          </p:nvPr>
        </p:nvSpPr>
        <p:spPr/>
        <p:txBody>
          <a:bodyPr/>
          <a:lstStyle/>
          <a:p>
            <a:r>
              <a:rPr lang="zh-CN" altLang="en-US" dirty="0">
                <a:solidFill>
                  <a:schemeClr val="tx1"/>
                </a:solidFill>
              </a:rPr>
              <a:t>射线跟踪（</a:t>
            </a:r>
            <a:r>
              <a:rPr lang="en-US" altLang="zh-CN" dirty="0">
                <a:solidFill>
                  <a:schemeClr val="tx1"/>
                </a:solidFill>
              </a:rPr>
              <a:t>ray-tracing</a:t>
            </a:r>
            <a:r>
              <a:rPr lang="zh-CN" altLang="en-US" dirty="0">
                <a:solidFill>
                  <a:schemeClr val="tx1"/>
                </a:solidFill>
              </a:rPr>
              <a:t>）</a:t>
            </a:r>
            <a:endParaRPr lang="en-US" altLang="zh-CN" dirty="0">
              <a:solidFill>
                <a:schemeClr val="tx1"/>
              </a:solidFill>
            </a:endParaRPr>
          </a:p>
          <a:p>
            <a:pPr lvl="1"/>
            <a:r>
              <a:rPr lang="zh-CN" altLang="en-US" dirty="0">
                <a:solidFill>
                  <a:schemeClr val="tx1"/>
                </a:solidFill>
              </a:rPr>
              <a:t>基于几何光学原理</a:t>
            </a:r>
            <a:endParaRPr lang="en-US" altLang="zh-CN" dirty="0">
              <a:solidFill>
                <a:schemeClr val="tx1"/>
              </a:solidFill>
            </a:endParaRPr>
          </a:p>
          <a:p>
            <a:pPr lvl="1"/>
            <a:r>
              <a:rPr lang="zh-CN" altLang="en-US" dirty="0">
                <a:solidFill>
                  <a:schemeClr val="tx1"/>
                </a:solidFill>
                <a:ea typeface="宋体" pitchFamily="2" charset="-122"/>
              </a:rPr>
              <a:t>使用三维电子地图，利用建筑物和地物特征的精确表示，结合几何光学原理，确定所有反射、折射和绕射的情况，对所有多径的场强进行叠加估计</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可用于基站选址、网络优化等</a:t>
            </a:r>
            <a:endParaRPr lang="en-US" altLang="zh-CN" dirty="0">
              <a:solidFill>
                <a:schemeClr val="tx1"/>
              </a:solidFill>
            </a:endParaRPr>
          </a:p>
          <a:p>
            <a:endParaRPr lang="zh-CN" altLang="en-US" dirty="0"/>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32</a:t>
            </a:fld>
            <a:endParaRPr lang="en-US" altLang="zh-CN"/>
          </a:p>
        </p:txBody>
      </p:sp>
    </p:spTree>
    <p:extLst>
      <p:ext uri="{BB962C8B-B14F-4D97-AF65-F5344CB8AC3E}">
        <p14:creationId xmlns:p14="http://schemas.microsoft.com/office/powerpoint/2010/main" val="21375463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物理信道模型举例</a:t>
            </a:r>
          </a:p>
        </p:txBody>
      </p:sp>
      <p:sp>
        <p:nvSpPr>
          <p:cNvPr id="3" name="内容占位符 2"/>
          <p:cNvSpPr>
            <a:spLocks noGrp="1"/>
          </p:cNvSpPr>
          <p:nvPr>
            <p:ph idx="1"/>
          </p:nvPr>
        </p:nvSpPr>
        <p:spPr>
          <a:xfrm>
            <a:off x="304800" y="990600"/>
            <a:ext cx="8839200" cy="5257800"/>
          </a:xfrm>
        </p:spPr>
        <p:txBody>
          <a:bodyPr/>
          <a:lstStyle/>
          <a:p>
            <a:r>
              <a:rPr lang="zh-CN" altLang="en-US" dirty="0">
                <a:solidFill>
                  <a:schemeClr val="tx1"/>
                </a:solidFill>
              </a:rPr>
              <a:t>单跳模型</a:t>
            </a:r>
            <a:endParaRPr lang="en-US" altLang="zh-CN" dirty="0">
              <a:solidFill>
                <a:schemeClr val="tx1"/>
              </a:solidFill>
            </a:endParaRPr>
          </a:p>
          <a:p>
            <a:pPr lvl="1"/>
            <a:r>
              <a:rPr lang="zh-CN" altLang="zh-CN" dirty="0">
                <a:solidFill>
                  <a:schemeClr val="tx1"/>
                </a:solidFill>
              </a:rPr>
              <a:t>主要用于都市宏蜂窝环境，基站天线的高度高于基站周围的建筑物，散射物在移动台周围随机分布</a:t>
            </a:r>
            <a:endParaRPr lang="en-US" altLang="zh-CN" dirty="0">
              <a:solidFill>
                <a:schemeClr val="tx1"/>
              </a:solidFill>
            </a:endParaRPr>
          </a:p>
          <a:p>
            <a:pPr lvl="1"/>
            <a:r>
              <a:rPr lang="zh-CN" altLang="zh-CN" dirty="0">
                <a:solidFill>
                  <a:schemeClr val="tx1"/>
                </a:solidFill>
              </a:rPr>
              <a:t>电波在基站和移动台之间的传播只经过一次反射</a:t>
            </a:r>
            <a:endParaRPr lang="en-US" altLang="zh-CN" dirty="0">
              <a:solidFill>
                <a:schemeClr val="tx1"/>
              </a:solidFill>
            </a:endParaRPr>
          </a:p>
          <a:p>
            <a:pPr lvl="1"/>
            <a:endParaRPr lang="en-US" altLang="zh-CN" dirty="0">
              <a:solidFill>
                <a:schemeClr val="tx1"/>
              </a:solidFill>
            </a:endParaRPr>
          </a:p>
          <a:p>
            <a:pPr lvl="1"/>
            <a:r>
              <a:rPr lang="zh-CN" altLang="en-US" dirty="0">
                <a:solidFill>
                  <a:schemeClr val="tx1"/>
                </a:solidFill>
              </a:rPr>
              <a:t>例：单环模型</a:t>
            </a:r>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33</a:t>
            </a:fld>
            <a:endParaRPr lang="en-US" altLang="zh-CN"/>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18878876"/>
              </p:ext>
            </p:extLst>
          </p:nvPr>
        </p:nvGraphicFramePr>
        <p:xfrm>
          <a:off x="1747384" y="4221088"/>
          <a:ext cx="5649231" cy="2376264"/>
        </p:xfrm>
        <a:graphic>
          <a:graphicData uri="http://schemas.openxmlformats.org/presentationml/2006/ole">
            <mc:AlternateContent xmlns:mc="http://schemas.openxmlformats.org/markup-compatibility/2006">
              <mc:Choice xmlns:v="urn:schemas-microsoft-com:vml" Requires="v">
                <p:oleObj spid="_x0000_s63513" r:id="rId3" imgW="10087261" imgH="4248960" progId="Visio.Drawing.11">
                  <p:embed/>
                </p:oleObj>
              </mc:Choice>
              <mc:Fallback>
                <p:oleObj r:id="rId3" imgW="10087261" imgH="424896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7384" y="4221088"/>
                        <a:ext cx="5649231" cy="2376264"/>
                      </a:xfrm>
                      <a:prstGeom prst="rect">
                        <a:avLst/>
                      </a:prstGeom>
                      <a:noFill/>
                    </p:spPr>
                  </p:pic>
                </p:oleObj>
              </mc:Fallback>
            </mc:AlternateContent>
          </a:graphicData>
        </a:graphic>
      </p:graphicFrame>
    </p:spTree>
    <p:extLst>
      <p:ext uri="{BB962C8B-B14F-4D97-AF65-F5344CB8AC3E}">
        <p14:creationId xmlns:p14="http://schemas.microsoft.com/office/powerpoint/2010/main" val="25415631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解析信道模型举例</a:t>
            </a:r>
          </a:p>
        </p:txBody>
      </p:sp>
      <p:sp>
        <p:nvSpPr>
          <p:cNvPr id="3" name="内容占位符 2"/>
          <p:cNvSpPr>
            <a:spLocks noGrp="1"/>
          </p:cNvSpPr>
          <p:nvPr>
            <p:ph idx="1"/>
          </p:nvPr>
        </p:nvSpPr>
        <p:spPr/>
        <p:txBody>
          <a:bodyPr/>
          <a:lstStyle/>
          <a:p>
            <a:r>
              <a:rPr lang="zh-CN" altLang="en-US" dirty="0">
                <a:solidFill>
                  <a:schemeClr val="tx1"/>
                </a:solidFill>
              </a:rPr>
              <a:t>独立同分布复高斯信道模型</a:t>
            </a:r>
            <a:endParaRPr lang="en-US" altLang="zh-CN" dirty="0">
              <a:solidFill>
                <a:schemeClr val="tx1"/>
              </a:solidFill>
            </a:endParaRPr>
          </a:p>
          <a:p>
            <a:pPr lvl="1"/>
            <a:r>
              <a:rPr lang="zh-CN" altLang="zh-CN" dirty="0">
                <a:solidFill>
                  <a:schemeClr val="tx1"/>
                </a:solidFill>
              </a:rPr>
              <a:t>最简单的解析</a:t>
            </a:r>
            <a:r>
              <a:rPr lang="en-US" altLang="zh-CN" dirty="0">
                <a:solidFill>
                  <a:schemeClr val="tx1"/>
                </a:solidFill>
              </a:rPr>
              <a:t>MIMO</a:t>
            </a:r>
            <a:r>
              <a:rPr lang="zh-CN" altLang="zh-CN" dirty="0">
                <a:solidFill>
                  <a:schemeClr val="tx1"/>
                </a:solidFill>
              </a:rPr>
              <a:t>模型</a:t>
            </a:r>
            <a:endParaRPr lang="en-US" altLang="zh-CN" dirty="0">
              <a:solidFill>
                <a:schemeClr val="tx1"/>
              </a:solidFill>
            </a:endParaRPr>
          </a:p>
          <a:p>
            <a:pPr lvl="1"/>
            <a:r>
              <a:rPr lang="zh-CN" altLang="en-US" dirty="0">
                <a:solidFill>
                  <a:schemeClr val="tx1"/>
                </a:solidFill>
              </a:rPr>
              <a:t>假设</a:t>
            </a:r>
            <a:r>
              <a:rPr lang="zh-CN" altLang="zh-CN" dirty="0">
                <a:solidFill>
                  <a:schemeClr val="tx1"/>
                </a:solidFill>
              </a:rPr>
              <a:t>充分散射信道环境</a:t>
            </a:r>
            <a:r>
              <a:rPr lang="zh-CN" altLang="en-US" dirty="0">
                <a:solidFill>
                  <a:schemeClr val="tx1"/>
                </a:solidFill>
              </a:rPr>
              <a:t>：</a:t>
            </a:r>
            <a:r>
              <a:rPr lang="zh-CN" altLang="zh-CN" dirty="0">
                <a:solidFill>
                  <a:schemeClr val="tx1"/>
                </a:solidFill>
              </a:rPr>
              <a:t>也就是说</a:t>
            </a:r>
            <a:r>
              <a:rPr lang="zh-CN" altLang="en-US" dirty="0">
                <a:solidFill>
                  <a:schemeClr val="tx1"/>
                </a:solidFill>
              </a:rPr>
              <a:t>信道</a:t>
            </a:r>
            <a:r>
              <a:rPr lang="zh-CN" altLang="zh-CN" dirty="0">
                <a:solidFill>
                  <a:schemeClr val="tx1"/>
                </a:solidFill>
              </a:rPr>
              <a:t>矩阵</a:t>
            </a:r>
            <a:r>
              <a:rPr lang="en-US" altLang="zh-CN" dirty="0">
                <a:solidFill>
                  <a:schemeClr val="tx1"/>
                </a:solidFill>
              </a:rPr>
              <a:t>H</a:t>
            </a:r>
            <a:r>
              <a:rPr lang="zh-CN" altLang="zh-CN" dirty="0">
                <a:solidFill>
                  <a:schemeClr val="tx1"/>
                </a:solidFill>
              </a:rPr>
              <a:t>中的所有元素都统计独立，并且有相同的方差</a:t>
            </a:r>
            <a:r>
              <a:rPr lang="en-US" altLang="zh-CN" dirty="0">
                <a:solidFill>
                  <a:schemeClr val="tx1"/>
                </a:solidFill>
              </a:rPr>
              <a:t> </a:t>
            </a:r>
            <a:r>
              <a:rPr lang="zh-CN" altLang="zh-CN" dirty="0">
                <a:solidFill>
                  <a:schemeClr val="tx1"/>
                </a:solidFill>
              </a:rPr>
              <a:t>。</a:t>
            </a:r>
            <a:endParaRPr lang="en-US" altLang="zh-CN" dirty="0">
              <a:solidFill>
                <a:schemeClr val="tx1"/>
              </a:solidFill>
            </a:endParaRPr>
          </a:p>
          <a:p>
            <a:pPr lvl="2"/>
            <a:r>
              <a:rPr lang="zh-CN" altLang="en-US">
                <a:solidFill>
                  <a:schemeClr val="tx1"/>
                </a:solidFill>
              </a:rPr>
              <a:t>收发天线间相互独立</a:t>
            </a:r>
            <a:endParaRPr lang="en-US" altLang="zh-CN">
              <a:solidFill>
                <a:schemeClr val="tx1"/>
              </a:solidFill>
            </a:endParaRPr>
          </a:p>
          <a:p>
            <a:pPr lvl="1"/>
            <a:r>
              <a:rPr lang="zh-CN" altLang="zh-CN" dirty="0">
                <a:solidFill>
                  <a:schemeClr val="tx1"/>
                </a:solidFill>
              </a:rPr>
              <a:t>独立同分布模型中仅包含唯一信道功率参数</a:t>
            </a:r>
            <a:r>
              <a:rPr lang="en-US" altLang="zh-CN" dirty="0">
                <a:solidFill>
                  <a:schemeClr val="tx1"/>
                </a:solidFill>
              </a:rPr>
              <a:t> </a:t>
            </a:r>
            <a:r>
              <a:rPr lang="zh-CN" altLang="zh-CN" dirty="0">
                <a:solidFill>
                  <a:schemeClr val="tx1"/>
                </a:solidFill>
              </a:rPr>
              <a:t>，主要用于理论信道容量分析。</a:t>
            </a:r>
            <a:endParaRPr lang="en-US" altLang="zh-CN" dirty="0">
              <a:solidFill>
                <a:schemeClr val="tx1"/>
              </a:solidFill>
            </a:endParaRPr>
          </a:p>
          <a:p>
            <a:pPr lvl="1"/>
            <a:endParaRPr lang="en-US" altLang="zh-CN" dirty="0"/>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34</a:t>
            </a:fld>
            <a:endParaRPr lang="en-US" altLang="zh-CN"/>
          </a:p>
        </p:txBody>
      </p:sp>
    </p:spTree>
    <p:extLst>
      <p:ext uri="{BB962C8B-B14F-4D97-AF65-F5344CB8AC3E}">
        <p14:creationId xmlns:p14="http://schemas.microsoft.com/office/powerpoint/2010/main" val="370484164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标准化模型</a:t>
            </a:r>
          </a:p>
        </p:txBody>
      </p:sp>
      <p:sp>
        <p:nvSpPr>
          <p:cNvPr id="3" name="内容占位符 2"/>
          <p:cNvSpPr>
            <a:spLocks noGrp="1"/>
          </p:cNvSpPr>
          <p:nvPr>
            <p:ph idx="1"/>
          </p:nvPr>
        </p:nvSpPr>
        <p:spPr/>
        <p:txBody>
          <a:bodyPr/>
          <a:lstStyle/>
          <a:p>
            <a:pPr marL="342900" lvl="1" indent="-342900">
              <a:buClr>
                <a:schemeClr val="tx1"/>
              </a:buClr>
              <a:buFont typeface="Wingdings" pitchFamily="2" charset="2"/>
              <a:buChar char="v"/>
            </a:pPr>
            <a:r>
              <a:rPr lang="zh-CN" altLang="en-US" sz="3200" dirty="0">
                <a:solidFill>
                  <a:schemeClr val="tx1"/>
                </a:solidFill>
              </a:rPr>
              <a:t>各标准化组织制定的标准化信道模型</a:t>
            </a:r>
            <a:endParaRPr lang="en-US" altLang="zh-CN" sz="3200" dirty="0">
              <a:solidFill>
                <a:schemeClr val="tx1"/>
              </a:solidFill>
            </a:endParaRPr>
          </a:p>
          <a:p>
            <a:pPr lvl="1">
              <a:defRPr/>
            </a:pPr>
            <a:r>
              <a:rPr lang="en-US" altLang="zh-CN" sz="2400" dirty="0">
                <a:solidFill>
                  <a:schemeClr val="tx1"/>
                </a:solidFill>
                <a:latin typeface="+mn-ea"/>
              </a:rPr>
              <a:t>COST 207/259/273/2100</a:t>
            </a:r>
          </a:p>
          <a:p>
            <a:pPr lvl="1">
              <a:defRPr/>
            </a:pPr>
            <a:r>
              <a:rPr lang="en-US" altLang="zh-CN" sz="2400" dirty="0">
                <a:solidFill>
                  <a:schemeClr val="tx1"/>
                </a:solidFill>
                <a:latin typeface="+mn-ea"/>
              </a:rPr>
              <a:t>SCM/SCME</a:t>
            </a:r>
          </a:p>
          <a:p>
            <a:pPr lvl="1">
              <a:defRPr/>
            </a:pPr>
            <a:r>
              <a:rPr lang="en-US" altLang="zh-CN" sz="2400" dirty="0">
                <a:solidFill>
                  <a:schemeClr val="tx1"/>
                </a:solidFill>
                <a:latin typeface="+mn-ea"/>
              </a:rPr>
              <a:t>WINNER I/WINNER II/WINNER+</a:t>
            </a:r>
          </a:p>
          <a:p>
            <a:pPr lvl="1">
              <a:defRPr/>
            </a:pPr>
            <a:r>
              <a:rPr lang="en-US" altLang="zh-CN" sz="2400" dirty="0">
                <a:solidFill>
                  <a:schemeClr val="tx1"/>
                </a:solidFill>
                <a:latin typeface="+mn-ea"/>
              </a:rPr>
              <a:t>802.11n/j/…</a:t>
            </a:r>
          </a:p>
          <a:p>
            <a:pPr lvl="1">
              <a:defRPr/>
            </a:pPr>
            <a:r>
              <a:rPr lang="en-US" altLang="zh-CN" sz="2400" dirty="0">
                <a:solidFill>
                  <a:schemeClr val="tx1"/>
                </a:solidFill>
                <a:latin typeface="+mn-ea"/>
              </a:rPr>
              <a:t>M.2135…</a:t>
            </a:r>
          </a:p>
          <a:p>
            <a:endParaRPr lang="zh-CN" altLang="en-US" dirty="0"/>
          </a:p>
        </p:txBody>
      </p:sp>
      <p:grpSp>
        <p:nvGrpSpPr>
          <p:cNvPr id="4" name="组合 3"/>
          <p:cNvGrpSpPr>
            <a:grpSpLocks/>
          </p:cNvGrpSpPr>
          <p:nvPr/>
        </p:nvGrpSpPr>
        <p:grpSpPr bwMode="auto">
          <a:xfrm>
            <a:off x="2124119" y="4365104"/>
            <a:ext cx="4860899" cy="2492896"/>
            <a:chOff x="6035792" y="1501725"/>
            <a:chExt cx="3443036" cy="2400301"/>
          </a:xfrm>
        </p:grpSpPr>
        <p:grpSp>
          <p:nvGrpSpPr>
            <p:cNvPr id="5" name="组合 4"/>
            <p:cNvGrpSpPr>
              <a:grpSpLocks/>
            </p:cNvGrpSpPr>
            <p:nvPr/>
          </p:nvGrpSpPr>
          <p:grpSpPr bwMode="auto">
            <a:xfrm>
              <a:off x="6732215" y="1501725"/>
              <a:ext cx="2746613" cy="2400301"/>
              <a:chOff x="6651088" y="1891338"/>
              <a:chExt cx="2746613" cy="2400301"/>
            </a:xfrm>
          </p:grpSpPr>
          <p:pic>
            <p:nvPicPr>
              <p:cNvPr id="8" name="Picture 6" descr="log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1" y="1891338"/>
                <a:ext cx="1657350" cy="240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a:grpSpLocks/>
              </p:cNvGrpSpPr>
              <p:nvPr/>
            </p:nvGrpSpPr>
            <p:grpSpPr bwMode="auto">
              <a:xfrm>
                <a:off x="6651088" y="2018413"/>
                <a:ext cx="1512193" cy="1883614"/>
                <a:chOff x="6651088" y="2018413"/>
                <a:chExt cx="1512193" cy="1883614"/>
              </a:xfrm>
            </p:grpSpPr>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1088" y="2018413"/>
                  <a:ext cx="1512193" cy="6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057" y="3186126"/>
                  <a:ext cx="758916" cy="71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6" name="Picture 31" descr="http://www.3gpp.org/IMG/siteon0.jpg?12251056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7447" y="2220921"/>
              <a:ext cx="820278" cy="72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5792" y="2263254"/>
              <a:ext cx="1237511" cy="43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灯片编号占位符 11"/>
          <p:cNvSpPr>
            <a:spLocks noGrp="1"/>
          </p:cNvSpPr>
          <p:nvPr>
            <p:ph type="sldNum" sz="quarter" idx="11"/>
          </p:nvPr>
        </p:nvSpPr>
        <p:spPr/>
        <p:txBody>
          <a:bodyPr/>
          <a:lstStyle/>
          <a:p>
            <a:pPr>
              <a:defRPr/>
            </a:pPr>
            <a:fld id="{6031EF14-3A35-44F4-A506-F525C6624BEF}" type="slidenum">
              <a:rPr lang="zh-CN" altLang="en-US" smtClean="0"/>
              <a:pPr>
                <a:defRPr/>
              </a:pPr>
              <a:t>35</a:t>
            </a:fld>
            <a:endParaRPr lang="en-US" altLang="zh-CN"/>
          </a:p>
        </p:txBody>
      </p:sp>
    </p:spTree>
    <p:extLst>
      <p:ext uri="{BB962C8B-B14F-4D97-AF65-F5344CB8AC3E}">
        <p14:creationId xmlns:p14="http://schemas.microsoft.com/office/powerpoint/2010/main" val="389600176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SCM</a:t>
            </a:r>
            <a:r>
              <a:rPr lang="zh-CN" altLang="en-US" dirty="0"/>
              <a:t>模型</a:t>
            </a:r>
          </a:p>
        </p:txBody>
      </p:sp>
      <p:sp>
        <p:nvSpPr>
          <p:cNvPr id="3" name="内容占位符 2"/>
          <p:cNvSpPr>
            <a:spLocks noGrp="1"/>
          </p:cNvSpPr>
          <p:nvPr>
            <p:ph idx="1"/>
          </p:nvPr>
        </p:nvSpPr>
        <p:spPr/>
        <p:txBody>
          <a:bodyPr/>
          <a:lstStyle/>
          <a:p>
            <a:r>
              <a:rPr lang="en-US" altLang="zh-CN" dirty="0">
                <a:solidFill>
                  <a:schemeClr val="tx1"/>
                </a:solidFill>
                <a:ea typeface="宋体" pitchFamily="2" charset="-122"/>
              </a:rPr>
              <a:t>SCM=Spatial Channel Model</a:t>
            </a:r>
          </a:p>
          <a:p>
            <a:r>
              <a:rPr lang="en-US" altLang="zh-CN" dirty="0">
                <a:solidFill>
                  <a:schemeClr val="tx1"/>
                </a:solidFill>
                <a:ea typeface="宋体" pitchFamily="2" charset="-122"/>
              </a:rPr>
              <a:t>SCM</a:t>
            </a:r>
            <a:r>
              <a:rPr lang="zh-CN" altLang="en-US" dirty="0">
                <a:solidFill>
                  <a:schemeClr val="tx1"/>
                </a:solidFill>
                <a:ea typeface="宋体" pitchFamily="2" charset="-122"/>
              </a:rPr>
              <a:t>模型是</a:t>
            </a:r>
            <a:r>
              <a:rPr lang="en-US" altLang="zh-CN" dirty="0">
                <a:solidFill>
                  <a:schemeClr val="tx1"/>
                </a:solidFill>
                <a:ea typeface="宋体" pitchFamily="2" charset="-122"/>
              </a:rPr>
              <a:t>2003</a:t>
            </a:r>
            <a:r>
              <a:rPr lang="zh-CN" altLang="en-US" dirty="0">
                <a:solidFill>
                  <a:schemeClr val="tx1"/>
                </a:solidFill>
                <a:ea typeface="宋体" pitchFamily="2" charset="-122"/>
              </a:rPr>
              <a:t>年根据</a:t>
            </a:r>
            <a:r>
              <a:rPr lang="en-US" altLang="zh-CN" dirty="0">
                <a:solidFill>
                  <a:schemeClr val="tx1"/>
                </a:solidFill>
                <a:ea typeface="宋体" pitchFamily="2" charset="-122"/>
              </a:rPr>
              <a:t>COST259</a:t>
            </a:r>
            <a:r>
              <a:rPr lang="zh-CN" altLang="en-US" dirty="0">
                <a:solidFill>
                  <a:schemeClr val="tx1"/>
                </a:solidFill>
                <a:ea typeface="宋体" pitchFamily="2" charset="-122"/>
              </a:rPr>
              <a:t>模型的框架结构提出的，</a:t>
            </a:r>
            <a:r>
              <a:rPr lang="en-US" altLang="zh-CN" dirty="0">
                <a:solidFill>
                  <a:schemeClr val="tx1"/>
                </a:solidFill>
                <a:ea typeface="宋体" pitchFamily="2" charset="-122"/>
              </a:rPr>
              <a:t>3GPP</a:t>
            </a:r>
            <a:r>
              <a:rPr lang="zh-CN" altLang="en-US" dirty="0">
                <a:solidFill>
                  <a:schemeClr val="tx1"/>
                </a:solidFill>
                <a:ea typeface="宋体" pitchFamily="2" charset="-122"/>
              </a:rPr>
              <a:t>和</a:t>
            </a:r>
            <a:r>
              <a:rPr lang="en-US" altLang="zh-CN" dirty="0">
                <a:solidFill>
                  <a:schemeClr val="tx1"/>
                </a:solidFill>
                <a:ea typeface="宋体" pitchFamily="2" charset="-122"/>
              </a:rPr>
              <a:t>3GPP2</a:t>
            </a:r>
            <a:r>
              <a:rPr lang="zh-CN" altLang="en-US" dirty="0">
                <a:solidFill>
                  <a:schemeClr val="tx1"/>
                </a:solidFill>
                <a:ea typeface="宋体" pitchFamily="2" charset="-122"/>
              </a:rPr>
              <a:t>共用</a:t>
            </a:r>
          </a:p>
          <a:p>
            <a:r>
              <a:rPr lang="zh-CN" altLang="zh-CN" dirty="0">
                <a:solidFill>
                  <a:schemeClr val="tx1"/>
                </a:solidFill>
              </a:rPr>
              <a:t>系统仿真模型</a:t>
            </a:r>
            <a:endParaRPr lang="en-US" altLang="zh-CN" dirty="0">
              <a:solidFill>
                <a:schemeClr val="tx1"/>
              </a:solidFill>
            </a:endParaRPr>
          </a:p>
          <a:p>
            <a:r>
              <a:rPr lang="zh-CN" altLang="zh-CN" dirty="0">
                <a:solidFill>
                  <a:schemeClr val="tx1"/>
                </a:solidFill>
              </a:rPr>
              <a:t>一次仿真过程称作一</a:t>
            </a:r>
            <a:r>
              <a:rPr lang="zh-CN" altLang="en-US" dirty="0">
                <a:solidFill>
                  <a:schemeClr val="tx1"/>
                </a:solidFill>
              </a:rPr>
              <a:t>个</a:t>
            </a:r>
            <a:r>
              <a:rPr lang="zh-CN" altLang="zh-CN" dirty="0">
                <a:solidFill>
                  <a:schemeClr val="tx1"/>
                </a:solidFill>
              </a:rPr>
              <a:t>“</a:t>
            </a:r>
            <a:r>
              <a:rPr lang="en-US" altLang="zh-CN" dirty="0">
                <a:solidFill>
                  <a:schemeClr val="tx1"/>
                </a:solidFill>
              </a:rPr>
              <a:t>drop</a:t>
            </a:r>
            <a:r>
              <a:rPr lang="zh-CN" altLang="zh-CN" dirty="0">
                <a:solidFill>
                  <a:schemeClr val="tx1"/>
                </a:solidFill>
              </a:rPr>
              <a:t>”</a:t>
            </a:r>
            <a:endParaRPr lang="en-US" altLang="zh-CN" dirty="0">
              <a:solidFill>
                <a:schemeClr val="tx1"/>
              </a:solidFill>
            </a:endParaRPr>
          </a:p>
          <a:p>
            <a:pPr lvl="1"/>
            <a:r>
              <a:rPr lang="zh-CN" altLang="zh-CN" dirty="0">
                <a:solidFill>
                  <a:schemeClr val="tx1"/>
                </a:solidFill>
              </a:rPr>
              <a:t> 其中</a:t>
            </a:r>
            <a:r>
              <a:rPr lang="zh-CN" altLang="en-US" dirty="0">
                <a:solidFill>
                  <a:schemeClr val="tx1"/>
                </a:solidFill>
              </a:rPr>
              <a:t>一个</a:t>
            </a:r>
            <a:r>
              <a:rPr lang="zh-CN" altLang="zh-CN" dirty="0">
                <a:solidFill>
                  <a:schemeClr val="tx1"/>
                </a:solidFill>
              </a:rPr>
              <a:t>“</a:t>
            </a:r>
            <a:r>
              <a:rPr lang="en-US" altLang="zh-CN" dirty="0">
                <a:solidFill>
                  <a:schemeClr val="tx1"/>
                </a:solidFill>
              </a:rPr>
              <a:t>drop</a:t>
            </a:r>
            <a:r>
              <a:rPr lang="zh-CN" altLang="zh-CN" dirty="0">
                <a:solidFill>
                  <a:schemeClr val="tx1"/>
                </a:solidFill>
              </a:rPr>
              <a:t>” 内，角度扩展，</a:t>
            </a:r>
            <a:r>
              <a:rPr lang="en-US" altLang="zh-CN" dirty="0" err="1">
                <a:solidFill>
                  <a:schemeClr val="tx1"/>
                </a:solidFill>
              </a:rPr>
              <a:t>DoA</a:t>
            </a:r>
            <a:r>
              <a:rPr lang="zh-CN" altLang="zh-CN" dirty="0">
                <a:solidFill>
                  <a:schemeClr val="tx1"/>
                </a:solidFill>
              </a:rPr>
              <a:t>、</a:t>
            </a:r>
            <a:r>
              <a:rPr lang="en-US" altLang="zh-CN" dirty="0" err="1">
                <a:solidFill>
                  <a:schemeClr val="tx1"/>
                </a:solidFill>
              </a:rPr>
              <a:t>DoD</a:t>
            </a:r>
            <a:r>
              <a:rPr lang="zh-CN" altLang="zh-CN" dirty="0">
                <a:solidFill>
                  <a:schemeClr val="tx1"/>
                </a:solidFill>
              </a:rPr>
              <a:t>，时延扩展以及阴影衰落等参数不变</a:t>
            </a:r>
            <a:endParaRPr lang="en-US" altLang="zh-CN" dirty="0">
              <a:solidFill>
                <a:schemeClr val="tx1"/>
              </a:solidFill>
            </a:endParaRPr>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36</a:t>
            </a:fld>
            <a:endParaRPr lang="en-US" altLang="zh-CN"/>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091229838"/>
              </p:ext>
            </p:extLst>
          </p:nvPr>
        </p:nvGraphicFramePr>
        <p:xfrm>
          <a:off x="2267744" y="4398218"/>
          <a:ext cx="4114800" cy="2343150"/>
        </p:xfrm>
        <a:graphic>
          <a:graphicData uri="http://schemas.openxmlformats.org/presentationml/2006/ole">
            <mc:AlternateContent xmlns:mc="http://schemas.openxmlformats.org/markup-compatibility/2006">
              <mc:Choice xmlns:v="urn:schemas-microsoft-com:vml" Requires="v">
                <p:oleObj spid="_x0000_s64538" r:id="rId3" imgW="6730698" imgH="3743611" progId="Visio.Drawing.11">
                  <p:embed/>
                </p:oleObj>
              </mc:Choice>
              <mc:Fallback>
                <p:oleObj r:id="rId3" imgW="6730698" imgH="3743611" progId="Visio.Drawing.11">
                  <p:embed/>
                  <p:pic>
                    <p:nvPicPr>
                      <p:cNvPr id="0" name="Object 1"/>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267744" y="4398218"/>
                        <a:ext cx="4114800" cy="234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6228184" y="6477208"/>
            <a:ext cx="2082621" cy="369332"/>
          </a:xfrm>
          <a:prstGeom prst="rect">
            <a:avLst/>
          </a:prstGeom>
        </p:spPr>
        <p:txBody>
          <a:bodyPr wrap="none">
            <a:spAutoFit/>
          </a:bodyPr>
          <a:lstStyle/>
          <a:p>
            <a:r>
              <a:rPr lang="en-US" altLang="zh-CN" dirty="0"/>
              <a:t>SCM</a:t>
            </a:r>
            <a:r>
              <a:rPr lang="zh-CN" altLang="zh-CN" dirty="0"/>
              <a:t>模型建模流程</a:t>
            </a:r>
            <a:endParaRPr lang="zh-CN" altLang="en-US" dirty="0"/>
          </a:p>
        </p:txBody>
      </p:sp>
    </p:spTree>
    <p:extLst>
      <p:ext uri="{BB962C8B-B14F-4D97-AF65-F5344CB8AC3E}">
        <p14:creationId xmlns:p14="http://schemas.microsoft.com/office/powerpoint/2010/main" val="335403507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WINNER</a:t>
            </a:r>
            <a:endParaRPr lang="zh-CN" altLang="en-US" dirty="0"/>
          </a:p>
        </p:txBody>
      </p:sp>
      <p:sp>
        <p:nvSpPr>
          <p:cNvPr id="3" name="内容占位符 2"/>
          <p:cNvSpPr>
            <a:spLocks noGrp="1"/>
          </p:cNvSpPr>
          <p:nvPr>
            <p:ph idx="1"/>
          </p:nvPr>
        </p:nvSpPr>
        <p:spPr/>
        <p:txBody>
          <a:bodyPr/>
          <a:lstStyle/>
          <a:p>
            <a:r>
              <a:rPr lang="en-US" altLang="zh-CN" dirty="0">
                <a:solidFill>
                  <a:schemeClr val="tx1"/>
                </a:solidFill>
                <a:ea typeface="宋体" pitchFamily="2" charset="-122"/>
              </a:rPr>
              <a:t>WINNER</a:t>
            </a:r>
            <a:r>
              <a:rPr lang="zh-CN" altLang="en-US" dirty="0">
                <a:solidFill>
                  <a:schemeClr val="tx1"/>
                </a:solidFill>
                <a:ea typeface="宋体" pitchFamily="2" charset="-122"/>
              </a:rPr>
              <a:t>（</a:t>
            </a:r>
            <a:r>
              <a:rPr lang="en-US" altLang="zh-CN" dirty="0">
                <a:solidFill>
                  <a:schemeClr val="tx1"/>
                </a:solidFill>
                <a:ea typeface="宋体" pitchFamily="2" charset="-122"/>
              </a:rPr>
              <a:t>Wireless World Initiative NEW Radio</a:t>
            </a:r>
            <a:r>
              <a:rPr lang="zh-CN" altLang="en-US" dirty="0">
                <a:solidFill>
                  <a:schemeClr val="tx1"/>
                </a:solidFill>
                <a:ea typeface="宋体" pitchFamily="2" charset="-122"/>
              </a:rPr>
              <a:t>）模型由欧洲</a:t>
            </a:r>
            <a:r>
              <a:rPr lang="en-US" altLang="zh-CN" dirty="0">
                <a:solidFill>
                  <a:schemeClr val="tx1"/>
                </a:solidFill>
                <a:ea typeface="宋体" pitchFamily="2" charset="-122"/>
              </a:rPr>
              <a:t>IST-WINNER</a:t>
            </a:r>
            <a:r>
              <a:rPr lang="zh-CN" altLang="en-US" dirty="0">
                <a:solidFill>
                  <a:schemeClr val="tx1"/>
                </a:solidFill>
                <a:ea typeface="宋体" pitchFamily="2" charset="-122"/>
              </a:rPr>
              <a:t>研究组织开发，</a:t>
            </a:r>
            <a:r>
              <a:rPr lang="zh-CN" altLang="zh-CN" dirty="0">
                <a:solidFill>
                  <a:schemeClr val="tx1"/>
                </a:solidFill>
              </a:rPr>
              <a:t>是在</a:t>
            </a:r>
            <a:r>
              <a:rPr lang="en-US" altLang="zh-CN" dirty="0">
                <a:solidFill>
                  <a:schemeClr val="tx1"/>
                </a:solidFill>
              </a:rPr>
              <a:t>3GPP SCM</a:t>
            </a:r>
            <a:r>
              <a:rPr lang="zh-CN" altLang="zh-CN" dirty="0">
                <a:solidFill>
                  <a:schemeClr val="tx1"/>
                </a:solidFill>
              </a:rPr>
              <a:t>模型基础上的延拓</a:t>
            </a:r>
            <a:endParaRPr lang="en-US" altLang="zh-CN" dirty="0">
              <a:solidFill>
                <a:schemeClr val="tx1"/>
              </a:solidFill>
            </a:endParaRPr>
          </a:p>
          <a:p>
            <a:endParaRPr lang="en-US" altLang="zh-CN" dirty="0">
              <a:solidFill>
                <a:schemeClr val="tx1"/>
              </a:solidFill>
            </a:endParaRPr>
          </a:p>
          <a:p>
            <a:r>
              <a:rPr lang="zh-CN" altLang="en-US" dirty="0">
                <a:solidFill>
                  <a:schemeClr val="tx1"/>
                </a:solidFill>
                <a:ea typeface="宋体" pitchFamily="2" charset="-122"/>
              </a:rPr>
              <a:t>提供了更多场景、更高带宽和更大频率范围</a:t>
            </a:r>
          </a:p>
          <a:p>
            <a:pPr lvl="1"/>
            <a:r>
              <a:rPr lang="en-US" altLang="zh-CN" dirty="0">
                <a:solidFill>
                  <a:schemeClr val="tx1"/>
                </a:solidFill>
              </a:rPr>
              <a:t>SCM</a:t>
            </a:r>
            <a:r>
              <a:rPr lang="zh-CN" altLang="en-US" dirty="0">
                <a:solidFill>
                  <a:schemeClr val="tx1"/>
                </a:solidFill>
              </a:rPr>
              <a:t>带宽</a:t>
            </a:r>
            <a:r>
              <a:rPr lang="en-US" altLang="zh-CN" dirty="0">
                <a:solidFill>
                  <a:schemeClr val="tx1"/>
                </a:solidFill>
              </a:rPr>
              <a:t>5MHz</a:t>
            </a:r>
            <a:r>
              <a:rPr lang="zh-CN" altLang="en-US" dirty="0">
                <a:solidFill>
                  <a:schemeClr val="tx1"/>
                </a:solidFill>
              </a:rPr>
              <a:t>，主要面向</a:t>
            </a:r>
            <a:r>
              <a:rPr lang="en-US" altLang="zh-CN" dirty="0">
                <a:solidFill>
                  <a:schemeClr val="tx1"/>
                </a:solidFill>
              </a:rPr>
              <a:t>3G</a:t>
            </a:r>
            <a:r>
              <a:rPr lang="zh-CN" altLang="en-US" dirty="0">
                <a:solidFill>
                  <a:schemeClr val="tx1"/>
                </a:solidFill>
              </a:rPr>
              <a:t>应用</a:t>
            </a:r>
            <a:endParaRPr lang="en-US" altLang="zh-CN" dirty="0">
              <a:solidFill>
                <a:schemeClr val="tx1"/>
              </a:solidFill>
            </a:endParaRPr>
          </a:p>
          <a:p>
            <a:pPr lvl="1"/>
            <a:r>
              <a:rPr lang="en-US" altLang="zh-CN" dirty="0">
                <a:solidFill>
                  <a:schemeClr val="tx1"/>
                </a:solidFill>
              </a:rPr>
              <a:t>WINNER</a:t>
            </a:r>
            <a:r>
              <a:rPr lang="zh-CN" altLang="en-US" dirty="0">
                <a:solidFill>
                  <a:schemeClr val="tx1"/>
                </a:solidFill>
              </a:rPr>
              <a:t>带宽大于</a:t>
            </a:r>
            <a:r>
              <a:rPr lang="en-US" altLang="zh-CN" dirty="0">
                <a:solidFill>
                  <a:schemeClr val="tx1"/>
                </a:solidFill>
              </a:rPr>
              <a:t>20MHz</a:t>
            </a:r>
          </a:p>
          <a:p>
            <a:endParaRPr lang="en-US" altLang="zh-CN" dirty="0">
              <a:solidFill>
                <a:schemeClr val="tx1"/>
              </a:solidFill>
            </a:endParaRPr>
          </a:p>
          <a:p>
            <a:r>
              <a:rPr lang="zh-CN" altLang="en-US" dirty="0">
                <a:solidFill>
                  <a:schemeClr val="tx1"/>
                </a:solidFill>
                <a:ea typeface="宋体" pitchFamily="2" charset="-122"/>
              </a:rPr>
              <a:t>分为三个阶段（</a:t>
            </a:r>
            <a:r>
              <a:rPr lang="en-US" altLang="zh-CN" dirty="0">
                <a:solidFill>
                  <a:schemeClr val="tx1"/>
                </a:solidFill>
                <a:ea typeface="宋体" pitchFamily="2" charset="-122"/>
              </a:rPr>
              <a:t>WIM1</a:t>
            </a:r>
            <a:r>
              <a:rPr lang="zh-CN" altLang="en-US" dirty="0">
                <a:solidFill>
                  <a:schemeClr val="tx1"/>
                </a:solidFill>
                <a:ea typeface="宋体" pitchFamily="2" charset="-122"/>
              </a:rPr>
              <a:t>、</a:t>
            </a:r>
            <a:r>
              <a:rPr lang="en-US" altLang="zh-CN" dirty="0">
                <a:solidFill>
                  <a:schemeClr val="tx1"/>
                </a:solidFill>
                <a:ea typeface="宋体" pitchFamily="2" charset="-122"/>
              </a:rPr>
              <a:t>WIM2</a:t>
            </a:r>
            <a:r>
              <a:rPr lang="zh-CN" altLang="en-US" dirty="0">
                <a:solidFill>
                  <a:schemeClr val="tx1"/>
                </a:solidFill>
                <a:ea typeface="宋体" pitchFamily="2" charset="-122"/>
              </a:rPr>
              <a:t>、</a:t>
            </a:r>
            <a:r>
              <a:rPr lang="en-US" altLang="zh-CN" dirty="0">
                <a:solidFill>
                  <a:schemeClr val="tx1"/>
                </a:solidFill>
                <a:ea typeface="宋体" pitchFamily="2" charset="-122"/>
              </a:rPr>
              <a:t>WIM+</a:t>
            </a:r>
            <a:r>
              <a:rPr lang="zh-CN" altLang="en-US" dirty="0">
                <a:solidFill>
                  <a:schemeClr val="tx1"/>
                </a:solidFill>
                <a:ea typeface="宋体" pitchFamily="2" charset="-122"/>
              </a:rPr>
              <a:t>）</a:t>
            </a:r>
            <a:endParaRPr lang="en-US" altLang="zh-CN" dirty="0">
              <a:solidFill>
                <a:schemeClr val="tx1"/>
              </a:solidFill>
            </a:endParaRPr>
          </a:p>
          <a:p>
            <a:r>
              <a:rPr lang="en-US" altLang="zh-CN" u="sng" dirty="0">
                <a:ea typeface="宋体" pitchFamily="2" charset="-122"/>
              </a:rPr>
              <a:t>http://www.ist-winner.org</a:t>
            </a:r>
          </a:p>
          <a:p>
            <a:pPr lvl="1"/>
            <a:endParaRPr lang="zh-CN" altLang="en-US" dirty="0">
              <a:solidFill>
                <a:schemeClr val="tx1"/>
              </a:solidFill>
            </a:endParaRPr>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37</a:t>
            </a:fld>
            <a:endParaRPr lang="en-US" altLang="zh-CN"/>
          </a:p>
        </p:txBody>
      </p:sp>
    </p:spTree>
    <p:extLst>
      <p:ext uri="{BB962C8B-B14F-4D97-AF65-F5344CB8AC3E}">
        <p14:creationId xmlns:p14="http://schemas.microsoft.com/office/powerpoint/2010/main" val="378185867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dirty="0">
                <a:ea typeface="宋体" pitchFamily="2" charset="-122"/>
              </a:rPr>
              <a:t>信道建模技术发展趋势</a:t>
            </a:r>
          </a:p>
        </p:txBody>
      </p:sp>
      <p:sp>
        <p:nvSpPr>
          <p:cNvPr id="20483" name="内容占位符 2"/>
          <p:cNvSpPr>
            <a:spLocks noGrp="1"/>
          </p:cNvSpPr>
          <p:nvPr>
            <p:ph idx="1"/>
          </p:nvPr>
        </p:nvSpPr>
        <p:spPr/>
        <p:txBody>
          <a:bodyPr/>
          <a:lstStyle/>
          <a:p>
            <a:r>
              <a:rPr lang="zh-CN" altLang="en-US">
                <a:solidFill>
                  <a:schemeClr val="tx1"/>
                </a:solidFill>
                <a:ea typeface="宋体" pitchFamily="2" charset="-122"/>
              </a:rPr>
              <a:t>过去时</a:t>
            </a:r>
            <a:r>
              <a:rPr lang="en-US" altLang="zh-CN">
                <a:solidFill>
                  <a:schemeClr val="tx1"/>
                </a:solidFill>
                <a:ea typeface="宋体" pitchFamily="2" charset="-122"/>
              </a:rPr>
              <a:t>(done)</a:t>
            </a:r>
          </a:p>
          <a:p>
            <a:pPr lvl="1"/>
            <a:r>
              <a:rPr lang="zh-CN" altLang="en-US">
                <a:solidFill>
                  <a:schemeClr val="tx1"/>
                </a:solidFill>
                <a:ea typeface="宋体" pitchFamily="2" charset="-122"/>
              </a:rPr>
              <a:t>大尺度到小尺度</a:t>
            </a:r>
            <a:endParaRPr lang="en-US" altLang="zh-CN">
              <a:solidFill>
                <a:schemeClr val="tx1"/>
              </a:solidFill>
              <a:ea typeface="宋体" pitchFamily="2" charset="-122"/>
            </a:endParaRPr>
          </a:p>
          <a:p>
            <a:pPr lvl="1"/>
            <a:r>
              <a:rPr lang="zh-CN" altLang="en-US" b="1">
                <a:solidFill>
                  <a:schemeClr val="tx1"/>
                </a:solidFill>
                <a:ea typeface="宋体" pitchFamily="2" charset="-122"/>
              </a:rPr>
              <a:t>时间：</a:t>
            </a:r>
            <a:r>
              <a:rPr lang="zh-CN" altLang="en-US">
                <a:solidFill>
                  <a:schemeClr val="tx1"/>
                </a:solidFill>
                <a:ea typeface="宋体" pitchFamily="2" charset="-122"/>
              </a:rPr>
              <a:t>从静止到动态</a:t>
            </a:r>
            <a:endParaRPr lang="en-US" altLang="zh-CN">
              <a:solidFill>
                <a:schemeClr val="tx1"/>
              </a:solidFill>
              <a:ea typeface="宋体" pitchFamily="2" charset="-122"/>
            </a:endParaRPr>
          </a:p>
          <a:p>
            <a:pPr lvl="4"/>
            <a:endParaRPr lang="en-US" altLang="zh-CN">
              <a:solidFill>
                <a:schemeClr val="tx1"/>
              </a:solidFill>
              <a:ea typeface="宋体" pitchFamily="2" charset="-122"/>
            </a:endParaRPr>
          </a:p>
          <a:p>
            <a:r>
              <a:rPr lang="zh-CN" altLang="en-US">
                <a:solidFill>
                  <a:schemeClr val="tx1"/>
                </a:solidFill>
                <a:ea typeface="宋体" pitchFamily="2" charset="-122"/>
              </a:rPr>
              <a:t>现在时</a:t>
            </a:r>
            <a:r>
              <a:rPr lang="en-US" altLang="zh-CN">
                <a:solidFill>
                  <a:schemeClr val="tx1"/>
                </a:solidFill>
                <a:ea typeface="宋体" pitchFamily="2" charset="-122"/>
              </a:rPr>
              <a:t>(doing)</a:t>
            </a:r>
          </a:p>
          <a:p>
            <a:pPr lvl="1"/>
            <a:r>
              <a:rPr lang="zh-CN" altLang="en-US" b="1">
                <a:solidFill>
                  <a:schemeClr val="tx1"/>
                </a:solidFill>
                <a:ea typeface="宋体" pitchFamily="2" charset="-122"/>
              </a:rPr>
              <a:t>频率：</a:t>
            </a:r>
            <a:r>
              <a:rPr lang="zh-CN" altLang="en-US">
                <a:solidFill>
                  <a:schemeClr val="tx1"/>
                </a:solidFill>
                <a:ea typeface="宋体" pitchFamily="2" charset="-122"/>
              </a:rPr>
              <a:t>从窄带到宽带</a:t>
            </a:r>
            <a:endParaRPr lang="en-US" altLang="zh-CN">
              <a:solidFill>
                <a:schemeClr val="tx1"/>
              </a:solidFill>
              <a:ea typeface="宋体" pitchFamily="2" charset="-122"/>
            </a:endParaRPr>
          </a:p>
          <a:p>
            <a:pPr lvl="1"/>
            <a:r>
              <a:rPr lang="zh-CN" altLang="en-US" b="1">
                <a:solidFill>
                  <a:schemeClr val="tx1"/>
                </a:solidFill>
                <a:ea typeface="宋体" pitchFamily="2" charset="-122"/>
              </a:rPr>
              <a:t>空间：</a:t>
            </a:r>
            <a:r>
              <a:rPr lang="zh-CN" altLang="en-US">
                <a:solidFill>
                  <a:schemeClr val="tx1"/>
                </a:solidFill>
                <a:ea typeface="宋体" pitchFamily="2" charset="-122"/>
              </a:rPr>
              <a:t>从单天线到多天线</a:t>
            </a:r>
            <a:endParaRPr lang="en-US" altLang="zh-CN">
              <a:solidFill>
                <a:schemeClr val="tx1"/>
              </a:solidFill>
              <a:ea typeface="宋体" pitchFamily="2" charset="-122"/>
            </a:endParaRPr>
          </a:p>
          <a:p>
            <a:pPr lvl="4"/>
            <a:endParaRPr lang="en-US" altLang="zh-CN">
              <a:solidFill>
                <a:schemeClr val="tx1"/>
              </a:solidFill>
              <a:ea typeface="宋体" pitchFamily="2" charset="-122"/>
            </a:endParaRPr>
          </a:p>
          <a:p>
            <a:r>
              <a:rPr lang="zh-CN" altLang="en-US">
                <a:solidFill>
                  <a:schemeClr val="tx1"/>
                </a:solidFill>
                <a:ea typeface="宋体" pitchFamily="2" charset="-122"/>
              </a:rPr>
              <a:t>将来时</a:t>
            </a:r>
            <a:r>
              <a:rPr lang="en-US" altLang="zh-CN">
                <a:solidFill>
                  <a:schemeClr val="tx1"/>
                </a:solidFill>
                <a:ea typeface="宋体" pitchFamily="2" charset="-122"/>
              </a:rPr>
              <a:t>(to do)</a:t>
            </a:r>
          </a:p>
          <a:p>
            <a:pPr lvl="1"/>
            <a:r>
              <a:rPr lang="zh-CN" altLang="en-US">
                <a:solidFill>
                  <a:schemeClr val="tx1"/>
                </a:solidFill>
                <a:ea typeface="宋体" pitchFamily="2" charset="-122"/>
              </a:rPr>
              <a:t>单链路：深入挖掘</a:t>
            </a:r>
            <a:r>
              <a:rPr lang="zh-CN" altLang="en-US" b="1" u="sng">
                <a:solidFill>
                  <a:schemeClr val="tx1"/>
                </a:solidFill>
                <a:ea typeface="宋体" pitchFamily="2" charset="-122"/>
              </a:rPr>
              <a:t>空间、频率资源</a:t>
            </a:r>
            <a:endParaRPr lang="en-US" altLang="zh-CN" b="1" u="sng">
              <a:solidFill>
                <a:schemeClr val="tx1"/>
              </a:solidFill>
              <a:ea typeface="宋体" pitchFamily="2" charset="-122"/>
            </a:endParaRPr>
          </a:p>
          <a:p>
            <a:pPr lvl="1"/>
            <a:r>
              <a:rPr lang="zh-CN" altLang="en-US" b="1" u="sng">
                <a:solidFill>
                  <a:schemeClr val="tx1"/>
                </a:solidFill>
                <a:ea typeface="宋体" pitchFamily="2" charset="-122"/>
              </a:rPr>
              <a:t>组网协作</a:t>
            </a:r>
            <a:endParaRPr lang="en-US" altLang="zh-CN" b="1" u="sng">
              <a:solidFill>
                <a:schemeClr val="tx1"/>
              </a:solidFill>
              <a:ea typeface="宋体" pitchFamily="2" charset="-122"/>
            </a:endParaRPr>
          </a:p>
          <a:p>
            <a:endParaRPr lang="en-US" altLang="zh-CN">
              <a:ea typeface="宋体" pitchFamily="2" charset="-122"/>
            </a:endParaRPr>
          </a:p>
        </p:txBody>
      </p:sp>
      <p:sp>
        <p:nvSpPr>
          <p:cNvPr id="2" name="灯片编号占位符 1"/>
          <p:cNvSpPr>
            <a:spLocks noGrp="1"/>
          </p:cNvSpPr>
          <p:nvPr>
            <p:ph type="sldNum" sz="quarter" idx="11"/>
          </p:nvPr>
        </p:nvSpPr>
        <p:spPr/>
        <p:txBody>
          <a:bodyPr/>
          <a:lstStyle/>
          <a:p>
            <a:pPr>
              <a:defRPr/>
            </a:pPr>
            <a:fld id="{6031EF14-3A35-44F4-A506-F525C6624BEF}" type="slidenum">
              <a:rPr lang="zh-CN" altLang="en-US" smtClean="0"/>
              <a:pPr>
                <a:defRPr/>
              </a:pPr>
              <a:t>38</a:t>
            </a:fld>
            <a:endParaRPr lang="en-US" altLang="zh-CN"/>
          </a:p>
        </p:txBody>
      </p:sp>
    </p:spTree>
    <p:extLst>
      <p:ext uri="{BB962C8B-B14F-4D97-AF65-F5344CB8AC3E}">
        <p14:creationId xmlns:p14="http://schemas.microsoft.com/office/powerpoint/2010/main" val="13518310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766762" y="333375"/>
            <a:ext cx="8557765" cy="563563"/>
          </a:xfrm>
        </p:spPr>
        <p:txBody>
          <a:bodyPr/>
          <a:lstStyle/>
          <a:p>
            <a:r>
              <a:rPr lang="zh-CN" altLang="en-US" dirty="0">
                <a:ea typeface="宋体" pitchFamily="2" charset="-122"/>
              </a:rPr>
              <a:t>单链路（点到点）：宽带化、多天线</a:t>
            </a:r>
          </a:p>
        </p:txBody>
      </p:sp>
      <p:sp>
        <p:nvSpPr>
          <p:cNvPr id="3" name="内容占位符 2"/>
          <p:cNvSpPr>
            <a:spLocks noGrp="1"/>
          </p:cNvSpPr>
          <p:nvPr>
            <p:ph idx="1"/>
          </p:nvPr>
        </p:nvSpPr>
        <p:spPr>
          <a:xfrm>
            <a:off x="457200" y="1600200"/>
            <a:ext cx="8578850" cy="4525963"/>
          </a:xfrm>
        </p:spPr>
        <p:txBody>
          <a:bodyPr/>
          <a:lstStyle/>
          <a:p>
            <a:r>
              <a:rPr lang="zh-CN" altLang="en-US" dirty="0">
                <a:solidFill>
                  <a:schemeClr val="tx1"/>
                </a:solidFill>
                <a:ea typeface="宋体" pitchFamily="2" charset="-122"/>
              </a:rPr>
              <a:t>空间资源</a:t>
            </a:r>
            <a:endParaRPr lang="en-US" altLang="zh-CN" dirty="0">
              <a:solidFill>
                <a:schemeClr val="tx1"/>
              </a:solidFill>
              <a:ea typeface="宋体" pitchFamily="2" charset="-122"/>
            </a:endParaRPr>
          </a:p>
          <a:p>
            <a:pPr lvl="1"/>
            <a:r>
              <a:rPr lang="zh-CN" altLang="zh-CN" dirty="0">
                <a:solidFill>
                  <a:schemeClr val="tx1"/>
                </a:solidFill>
                <a:ea typeface="宋体" pitchFamily="2" charset="-122"/>
              </a:rPr>
              <a:t>大规模</a:t>
            </a:r>
            <a:r>
              <a:rPr lang="en-US" altLang="zh-CN" dirty="0">
                <a:solidFill>
                  <a:schemeClr val="tx1"/>
                </a:solidFill>
                <a:ea typeface="宋体" pitchFamily="2" charset="-122"/>
              </a:rPr>
              <a:t>MIMO</a:t>
            </a:r>
            <a:r>
              <a:rPr lang="zh-CN" altLang="zh-CN" dirty="0">
                <a:solidFill>
                  <a:schemeClr val="tx1"/>
                </a:solidFill>
                <a:ea typeface="宋体" pitchFamily="2" charset="-122"/>
              </a:rPr>
              <a:t>、</a:t>
            </a:r>
            <a:r>
              <a:rPr lang="en-US" altLang="zh-CN" dirty="0">
                <a:solidFill>
                  <a:schemeClr val="tx1"/>
                </a:solidFill>
                <a:ea typeface="宋体" pitchFamily="2" charset="-122"/>
              </a:rPr>
              <a:t>3D MIMO</a:t>
            </a:r>
            <a:r>
              <a:rPr lang="zh-CN" altLang="en-US" dirty="0">
                <a:solidFill>
                  <a:schemeClr val="tx1"/>
                </a:solidFill>
                <a:ea typeface="宋体" pitchFamily="2" charset="-122"/>
              </a:rPr>
              <a:t>（天线数趋于无穷）</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新问题：重新审视大尺度、小尺度</a:t>
            </a:r>
            <a:endParaRPr lang="en-US" altLang="zh-CN" dirty="0">
              <a:solidFill>
                <a:schemeClr val="tx1"/>
              </a:solidFill>
              <a:ea typeface="宋体" pitchFamily="2" charset="-122"/>
            </a:endParaRPr>
          </a:p>
          <a:p>
            <a:pPr lvl="2"/>
            <a:r>
              <a:rPr lang="zh-CN" altLang="en-US" dirty="0">
                <a:solidFill>
                  <a:schemeClr val="tx1"/>
                </a:solidFill>
                <a:ea typeface="宋体" pitchFamily="2" charset="-122"/>
              </a:rPr>
              <a:t>遮挡问题</a:t>
            </a:r>
            <a:endParaRPr lang="en-US" altLang="zh-CN" dirty="0">
              <a:solidFill>
                <a:schemeClr val="tx1"/>
              </a:solidFill>
              <a:ea typeface="宋体" pitchFamily="2" charset="-122"/>
            </a:endParaRPr>
          </a:p>
          <a:p>
            <a:pPr lvl="2"/>
            <a:r>
              <a:rPr lang="zh-CN" altLang="en-US" dirty="0">
                <a:solidFill>
                  <a:schemeClr val="tx1"/>
                </a:solidFill>
                <a:ea typeface="宋体" pitchFamily="2" charset="-122"/>
              </a:rPr>
              <a:t>时延问题</a:t>
            </a:r>
            <a:endParaRPr lang="en-US" altLang="zh-CN" dirty="0">
              <a:solidFill>
                <a:schemeClr val="tx1"/>
              </a:solidFill>
              <a:ea typeface="宋体" pitchFamily="2" charset="-122"/>
            </a:endParaRPr>
          </a:p>
          <a:p>
            <a:pPr lvl="2"/>
            <a:r>
              <a:rPr lang="en-US" altLang="zh-CN" dirty="0">
                <a:solidFill>
                  <a:schemeClr val="tx1"/>
                </a:solidFill>
                <a:ea typeface="宋体" pitchFamily="2" charset="-122"/>
              </a:rPr>
              <a:t>……</a:t>
            </a:r>
          </a:p>
          <a:p>
            <a:r>
              <a:rPr lang="zh-CN" altLang="en-US" dirty="0">
                <a:solidFill>
                  <a:schemeClr val="tx1"/>
                </a:solidFill>
                <a:ea typeface="宋体" pitchFamily="2" charset="-122"/>
              </a:rPr>
              <a:t>频率资源</a:t>
            </a:r>
            <a:endParaRPr lang="en-US" altLang="zh-CN" dirty="0">
              <a:solidFill>
                <a:schemeClr val="tx1"/>
              </a:solidFill>
              <a:ea typeface="宋体" pitchFamily="2" charset="-122"/>
            </a:endParaRPr>
          </a:p>
          <a:p>
            <a:pPr lvl="1"/>
            <a:r>
              <a:rPr lang="zh-CN" altLang="zh-CN" dirty="0">
                <a:solidFill>
                  <a:schemeClr val="tx1"/>
                </a:solidFill>
                <a:ea typeface="宋体" pitchFamily="2" charset="-122"/>
              </a:rPr>
              <a:t>新频段</a:t>
            </a:r>
            <a:endParaRPr lang="en-US" altLang="zh-CN" dirty="0">
              <a:solidFill>
                <a:schemeClr val="tx1"/>
              </a:solidFill>
              <a:ea typeface="宋体" pitchFamily="2" charset="-122"/>
            </a:endParaRPr>
          </a:p>
          <a:p>
            <a:pPr lvl="2"/>
            <a:r>
              <a:rPr lang="en-US" altLang="zh-CN" dirty="0">
                <a:solidFill>
                  <a:schemeClr val="tx1"/>
                </a:solidFill>
                <a:ea typeface="宋体" pitchFamily="2" charset="-122"/>
              </a:rPr>
              <a:t>6-15GHz</a:t>
            </a:r>
            <a:r>
              <a:rPr lang="zh-CN" altLang="en-US" dirty="0">
                <a:solidFill>
                  <a:schemeClr val="tx1"/>
                </a:solidFill>
                <a:ea typeface="宋体" pitchFamily="2" charset="-122"/>
              </a:rPr>
              <a:t>、毫米波</a:t>
            </a:r>
            <a:r>
              <a:rPr lang="en-US" altLang="zh-CN" dirty="0">
                <a:solidFill>
                  <a:schemeClr val="tx1"/>
                </a:solidFill>
                <a:ea typeface="宋体" pitchFamily="2" charset="-122"/>
              </a:rPr>
              <a:t>(50/60/70)GHz</a:t>
            </a:r>
            <a:r>
              <a:rPr lang="zh-CN" altLang="en-US" dirty="0">
                <a:solidFill>
                  <a:schemeClr val="tx1"/>
                </a:solidFill>
                <a:ea typeface="宋体" pitchFamily="2" charset="-122"/>
              </a:rPr>
              <a:t>、</a:t>
            </a:r>
            <a:r>
              <a:rPr lang="en-US" altLang="zh-CN" dirty="0">
                <a:solidFill>
                  <a:schemeClr val="tx1"/>
                </a:solidFill>
                <a:ea typeface="宋体" pitchFamily="2" charset="-122"/>
              </a:rPr>
              <a:t>THz</a:t>
            </a:r>
            <a:r>
              <a:rPr lang="zh-CN" altLang="en-US" dirty="0">
                <a:solidFill>
                  <a:schemeClr val="tx1"/>
                </a:solidFill>
                <a:ea typeface="宋体" pitchFamily="2" charset="-122"/>
              </a:rPr>
              <a:t>、光波段</a:t>
            </a:r>
            <a:r>
              <a:rPr lang="en-US" altLang="zh-CN" dirty="0">
                <a:solidFill>
                  <a:schemeClr val="tx1"/>
                </a:solidFill>
                <a:ea typeface="宋体" pitchFamily="2" charset="-122"/>
              </a:rPr>
              <a:t>……</a:t>
            </a:r>
          </a:p>
          <a:p>
            <a:pPr lvl="1"/>
            <a:r>
              <a:rPr lang="zh-CN" altLang="zh-CN" dirty="0">
                <a:solidFill>
                  <a:schemeClr val="tx1"/>
                </a:solidFill>
                <a:ea typeface="宋体" pitchFamily="2" charset="-122"/>
              </a:rPr>
              <a:t>跨频段</a:t>
            </a:r>
            <a:endParaRPr lang="en-US" altLang="zh-CN" dirty="0">
              <a:solidFill>
                <a:schemeClr val="tx1"/>
              </a:solidFill>
              <a:ea typeface="宋体" pitchFamily="2" charset="-122"/>
            </a:endParaRPr>
          </a:p>
          <a:p>
            <a:pPr marL="342900" lvl="1" indent="-342900"/>
            <a:endParaRPr lang="en-US" altLang="zh-CN" sz="2200" dirty="0">
              <a:ea typeface="宋体" pitchFamily="2" charset="-122"/>
            </a:endParaRPr>
          </a:p>
        </p:txBody>
      </p:sp>
      <p:pic>
        <p:nvPicPr>
          <p:cNvPr id="28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725" y="1623963"/>
            <a:ext cx="2505075"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 name="TextBox 289"/>
          <p:cNvSpPr txBox="1">
            <a:spLocks noChangeArrowheads="1"/>
          </p:cNvSpPr>
          <p:nvPr/>
        </p:nvSpPr>
        <p:spPr bwMode="auto">
          <a:xfrm>
            <a:off x="3884612" y="1355676"/>
            <a:ext cx="2360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solidFill>
                  <a:srgbClr val="FF0000"/>
                </a:solidFill>
              </a:rPr>
              <a:t>带宽、天线数增加</a:t>
            </a:r>
          </a:p>
        </p:txBody>
      </p:sp>
      <p:grpSp>
        <p:nvGrpSpPr>
          <p:cNvPr id="291" name="组合 290"/>
          <p:cNvGrpSpPr>
            <a:grpSpLocks/>
          </p:cNvGrpSpPr>
          <p:nvPr/>
        </p:nvGrpSpPr>
        <p:grpSpPr bwMode="auto">
          <a:xfrm>
            <a:off x="3148012" y="1736676"/>
            <a:ext cx="2949575" cy="896937"/>
            <a:chOff x="3331465" y="3569433"/>
            <a:chExt cx="2949177" cy="896279"/>
          </a:xfrm>
        </p:grpSpPr>
        <p:grpSp>
          <p:nvGrpSpPr>
            <p:cNvPr id="21550" name="Group 16"/>
            <p:cNvGrpSpPr>
              <a:grpSpLocks/>
            </p:cNvGrpSpPr>
            <p:nvPr/>
          </p:nvGrpSpPr>
          <p:grpSpPr bwMode="auto">
            <a:xfrm>
              <a:off x="3331465" y="3968824"/>
              <a:ext cx="504825" cy="496888"/>
              <a:chOff x="1872" y="2352"/>
              <a:chExt cx="240" cy="240"/>
            </a:xfrm>
          </p:grpSpPr>
          <p:grpSp>
            <p:nvGrpSpPr>
              <p:cNvPr id="21552" name="Group 17"/>
              <p:cNvGrpSpPr>
                <a:grpSpLocks/>
              </p:cNvGrpSpPr>
              <p:nvPr/>
            </p:nvGrpSpPr>
            <p:grpSpPr bwMode="auto">
              <a:xfrm>
                <a:off x="1968" y="2352"/>
                <a:ext cx="144" cy="240"/>
                <a:chOff x="1968" y="2352"/>
                <a:chExt cx="144" cy="240"/>
              </a:xfrm>
            </p:grpSpPr>
            <p:sp>
              <p:nvSpPr>
                <p:cNvPr id="21559" name="Oval 18"/>
                <p:cNvSpPr>
                  <a:spLocks noChangeArrowheads="1"/>
                </p:cNvSpPr>
                <p:nvPr/>
              </p:nvSpPr>
              <p:spPr bwMode="gray">
                <a:xfrm>
                  <a:off x="1968" y="2352"/>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60" name="Oval 19"/>
                <p:cNvSpPr>
                  <a:spLocks noChangeArrowheads="1"/>
                </p:cNvSpPr>
                <p:nvPr/>
              </p:nvSpPr>
              <p:spPr bwMode="gray">
                <a:xfrm>
                  <a:off x="2016" y="2400"/>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61" name="Oval 20"/>
                <p:cNvSpPr>
                  <a:spLocks noChangeArrowheads="1"/>
                </p:cNvSpPr>
                <p:nvPr/>
              </p:nvSpPr>
              <p:spPr bwMode="gray">
                <a:xfrm>
                  <a:off x="2064" y="2448"/>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62" name="Oval 21"/>
                <p:cNvSpPr>
                  <a:spLocks noChangeArrowheads="1"/>
                </p:cNvSpPr>
                <p:nvPr/>
              </p:nvSpPr>
              <p:spPr bwMode="gray">
                <a:xfrm>
                  <a:off x="2016" y="2496"/>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63" name="Oval 22"/>
                <p:cNvSpPr>
                  <a:spLocks noChangeArrowheads="1"/>
                </p:cNvSpPr>
                <p:nvPr/>
              </p:nvSpPr>
              <p:spPr bwMode="gray">
                <a:xfrm>
                  <a:off x="1968" y="2544"/>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grpSp>
          <p:grpSp>
            <p:nvGrpSpPr>
              <p:cNvPr id="21553" name="Group 23"/>
              <p:cNvGrpSpPr>
                <a:grpSpLocks/>
              </p:cNvGrpSpPr>
              <p:nvPr/>
            </p:nvGrpSpPr>
            <p:grpSpPr bwMode="auto">
              <a:xfrm>
                <a:off x="1872" y="2352"/>
                <a:ext cx="144" cy="240"/>
                <a:chOff x="1968" y="2352"/>
                <a:chExt cx="144" cy="240"/>
              </a:xfrm>
            </p:grpSpPr>
            <p:sp>
              <p:nvSpPr>
                <p:cNvPr id="21554" name="Oval 24"/>
                <p:cNvSpPr>
                  <a:spLocks noChangeArrowheads="1"/>
                </p:cNvSpPr>
                <p:nvPr/>
              </p:nvSpPr>
              <p:spPr bwMode="gray">
                <a:xfrm>
                  <a:off x="1968" y="2352"/>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55" name="Oval 25"/>
                <p:cNvSpPr>
                  <a:spLocks noChangeArrowheads="1"/>
                </p:cNvSpPr>
                <p:nvPr/>
              </p:nvSpPr>
              <p:spPr bwMode="gray">
                <a:xfrm>
                  <a:off x="2016" y="2400"/>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56" name="Oval 26"/>
                <p:cNvSpPr>
                  <a:spLocks noChangeArrowheads="1"/>
                </p:cNvSpPr>
                <p:nvPr/>
              </p:nvSpPr>
              <p:spPr bwMode="gray">
                <a:xfrm>
                  <a:off x="2064" y="2448"/>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57" name="Oval 27"/>
                <p:cNvSpPr>
                  <a:spLocks noChangeArrowheads="1"/>
                </p:cNvSpPr>
                <p:nvPr/>
              </p:nvSpPr>
              <p:spPr bwMode="gray">
                <a:xfrm>
                  <a:off x="2016" y="2496"/>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58" name="Oval 28"/>
                <p:cNvSpPr>
                  <a:spLocks noChangeArrowheads="1"/>
                </p:cNvSpPr>
                <p:nvPr/>
              </p:nvSpPr>
              <p:spPr bwMode="gray">
                <a:xfrm>
                  <a:off x="1968" y="2544"/>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grpSp>
        </p:grpSp>
        <p:pic>
          <p:nvPicPr>
            <p:cNvPr id="215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537" y="3569433"/>
              <a:ext cx="2301105" cy="39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6" name="组合 305"/>
          <p:cNvGrpSpPr>
            <a:grpSpLocks/>
          </p:cNvGrpSpPr>
          <p:nvPr/>
        </p:nvGrpSpPr>
        <p:grpSpPr bwMode="auto">
          <a:xfrm>
            <a:off x="3795712" y="2097038"/>
            <a:ext cx="2301875" cy="1187450"/>
            <a:chOff x="4211960" y="5626070"/>
            <a:chExt cx="2301105" cy="1187306"/>
          </a:xfrm>
        </p:grpSpPr>
        <p:pic>
          <p:nvPicPr>
            <p:cNvPr id="2154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6418158"/>
              <a:ext cx="2301105" cy="39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5626070"/>
              <a:ext cx="2301105" cy="39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960" y="6021288"/>
              <a:ext cx="2301105" cy="39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0" name="组合 309"/>
          <p:cNvGrpSpPr>
            <a:grpSpLocks/>
          </p:cNvGrpSpPr>
          <p:nvPr/>
        </p:nvGrpSpPr>
        <p:grpSpPr bwMode="auto">
          <a:xfrm>
            <a:off x="6259512" y="2062244"/>
            <a:ext cx="2698750" cy="1593743"/>
            <a:chOff x="6443439" y="3646282"/>
            <a:chExt cx="2697431" cy="1593694"/>
          </a:xfrm>
        </p:grpSpPr>
        <p:sp>
          <p:nvSpPr>
            <p:cNvPr id="311" name="矩形 310"/>
            <p:cNvSpPr/>
            <p:nvPr/>
          </p:nvSpPr>
          <p:spPr>
            <a:xfrm>
              <a:off x="7075881" y="3646282"/>
              <a:ext cx="2064989" cy="92333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r">
                <a:defRPr/>
              </a:pPr>
              <a:r>
                <a:rPr lang="en-US" altLang="zh-CN"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Lucida Calligraphy" pitchFamily="66" charset="0"/>
                  <a:ea typeface="+mn-ea"/>
                </a:rPr>
                <a:t>H</a:t>
              </a:r>
              <a:r>
                <a:rPr lang="en-US" altLang="zh-CN" sz="5400" dirty="0">
                  <a:ea typeface="+mn-ea"/>
                </a:rPr>
                <a:t> </a:t>
              </a:r>
              <a:r>
                <a:rPr lang="en-US" altLang="zh-CN" sz="2400" dirty="0" err="1">
                  <a:ea typeface="+mn-ea"/>
                </a:rPr>
                <a:t>MxNxF</a:t>
              </a:r>
              <a:endParaRPr lang="zh-CN" alt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Lucida Calligraphy" pitchFamily="66" charset="0"/>
                <a:ea typeface="+mn-ea"/>
              </a:endParaRPr>
            </a:p>
          </p:txBody>
        </p:sp>
        <p:grpSp>
          <p:nvGrpSpPr>
            <p:cNvPr id="21532" name="Group 16"/>
            <p:cNvGrpSpPr>
              <a:grpSpLocks/>
            </p:cNvGrpSpPr>
            <p:nvPr/>
          </p:nvGrpSpPr>
          <p:grpSpPr bwMode="auto">
            <a:xfrm>
              <a:off x="6443439" y="3861048"/>
              <a:ext cx="504825" cy="496888"/>
              <a:chOff x="1872" y="2352"/>
              <a:chExt cx="240" cy="240"/>
            </a:xfrm>
          </p:grpSpPr>
          <p:grpSp>
            <p:nvGrpSpPr>
              <p:cNvPr id="21535" name="Group 17"/>
              <p:cNvGrpSpPr>
                <a:grpSpLocks/>
              </p:cNvGrpSpPr>
              <p:nvPr/>
            </p:nvGrpSpPr>
            <p:grpSpPr bwMode="auto">
              <a:xfrm>
                <a:off x="1968" y="2352"/>
                <a:ext cx="144" cy="240"/>
                <a:chOff x="1968" y="2352"/>
                <a:chExt cx="144" cy="240"/>
              </a:xfrm>
            </p:grpSpPr>
            <p:sp>
              <p:nvSpPr>
                <p:cNvPr id="21542" name="Oval 18"/>
                <p:cNvSpPr>
                  <a:spLocks noChangeArrowheads="1"/>
                </p:cNvSpPr>
                <p:nvPr/>
              </p:nvSpPr>
              <p:spPr bwMode="gray">
                <a:xfrm>
                  <a:off x="1968" y="2352"/>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43" name="Oval 19"/>
                <p:cNvSpPr>
                  <a:spLocks noChangeArrowheads="1"/>
                </p:cNvSpPr>
                <p:nvPr/>
              </p:nvSpPr>
              <p:spPr bwMode="gray">
                <a:xfrm>
                  <a:off x="2016" y="2400"/>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44" name="Oval 20"/>
                <p:cNvSpPr>
                  <a:spLocks noChangeArrowheads="1"/>
                </p:cNvSpPr>
                <p:nvPr/>
              </p:nvSpPr>
              <p:spPr bwMode="gray">
                <a:xfrm>
                  <a:off x="2064" y="2448"/>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45" name="Oval 21"/>
                <p:cNvSpPr>
                  <a:spLocks noChangeArrowheads="1"/>
                </p:cNvSpPr>
                <p:nvPr/>
              </p:nvSpPr>
              <p:spPr bwMode="gray">
                <a:xfrm>
                  <a:off x="2016" y="2496"/>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46" name="Oval 22"/>
                <p:cNvSpPr>
                  <a:spLocks noChangeArrowheads="1"/>
                </p:cNvSpPr>
                <p:nvPr/>
              </p:nvSpPr>
              <p:spPr bwMode="gray">
                <a:xfrm>
                  <a:off x="1968" y="2544"/>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grpSp>
          <p:grpSp>
            <p:nvGrpSpPr>
              <p:cNvPr id="21536" name="Group 23"/>
              <p:cNvGrpSpPr>
                <a:grpSpLocks/>
              </p:cNvGrpSpPr>
              <p:nvPr/>
            </p:nvGrpSpPr>
            <p:grpSpPr bwMode="auto">
              <a:xfrm>
                <a:off x="1872" y="2352"/>
                <a:ext cx="144" cy="240"/>
                <a:chOff x="1968" y="2352"/>
                <a:chExt cx="144" cy="240"/>
              </a:xfrm>
            </p:grpSpPr>
            <p:sp>
              <p:nvSpPr>
                <p:cNvPr id="21537" name="Oval 24"/>
                <p:cNvSpPr>
                  <a:spLocks noChangeArrowheads="1"/>
                </p:cNvSpPr>
                <p:nvPr/>
              </p:nvSpPr>
              <p:spPr bwMode="gray">
                <a:xfrm>
                  <a:off x="1968" y="2352"/>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38" name="Oval 25"/>
                <p:cNvSpPr>
                  <a:spLocks noChangeArrowheads="1"/>
                </p:cNvSpPr>
                <p:nvPr/>
              </p:nvSpPr>
              <p:spPr bwMode="gray">
                <a:xfrm>
                  <a:off x="2016" y="2400"/>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39" name="Oval 26"/>
                <p:cNvSpPr>
                  <a:spLocks noChangeArrowheads="1"/>
                </p:cNvSpPr>
                <p:nvPr/>
              </p:nvSpPr>
              <p:spPr bwMode="gray">
                <a:xfrm>
                  <a:off x="2064" y="2448"/>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40" name="Oval 27"/>
                <p:cNvSpPr>
                  <a:spLocks noChangeArrowheads="1"/>
                </p:cNvSpPr>
                <p:nvPr/>
              </p:nvSpPr>
              <p:spPr bwMode="gray">
                <a:xfrm>
                  <a:off x="2016" y="2496"/>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sp>
              <p:nvSpPr>
                <p:cNvPr id="21541" name="Oval 28"/>
                <p:cNvSpPr>
                  <a:spLocks noChangeArrowheads="1"/>
                </p:cNvSpPr>
                <p:nvPr/>
              </p:nvSpPr>
              <p:spPr bwMode="gray">
                <a:xfrm>
                  <a:off x="1968" y="2544"/>
                  <a:ext cx="48" cy="48"/>
                </a:xfrm>
                <a:prstGeom prst="ellipse">
                  <a:avLst/>
                </a:prstGeom>
                <a:solidFill>
                  <a:schemeClr val="bg1"/>
                </a:solidFill>
                <a:ln w="9525">
                  <a:solidFill>
                    <a:schemeClr val="tx1"/>
                  </a:solidFill>
                  <a:round/>
                  <a:headEnd/>
                  <a:tailEnd/>
                </a:ln>
              </p:spPr>
              <p:txBody>
                <a:bodyPr wrap="none" anchor="ctr"/>
                <a:lstStyle/>
                <a:p>
                  <a:pPr algn="r"/>
                  <a:endParaRPr lang="zh-CN" altLang="en-US"/>
                </a:p>
              </p:txBody>
            </p:sp>
          </p:grpSp>
        </p:grpSp>
        <p:sp>
          <p:nvSpPr>
            <p:cNvPr id="314" name="矩形 313"/>
            <p:cNvSpPr/>
            <p:nvPr/>
          </p:nvSpPr>
          <p:spPr>
            <a:xfrm>
              <a:off x="7859832" y="4316646"/>
              <a:ext cx="584201" cy="923330"/>
            </a:xfrm>
            <a:prstGeom prst="rect">
              <a:avLst/>
            </a:prstGeom>
            <a:noFill/>
          </p:spPr>
          <p:txBody>
            <a:bodyPr>
              <a:spAutoFit/>
            </a:bodyPr>
            <a:lstStyle/>
            <a:p>
              <a:pPr algn="ctr">
                <a:defRPr/>
              </a:pPr>
              <a:r>
                <a:rPr lang="zh-CN" alt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mn-ea"/>
                </a:rPr>
                <a:t>？</a:t>
              </a:r>
            </a:p>
          </p:txBody>
        </p:sp>
      </p:grpSp>
      <p:sp>
        <p:nvSpPr>
          <p:cNvPr id="327" name="TextBox 326"/>
          <p:cNvSpPr txBox="1">
            <a:spLocks noChangeArrowheads="1"/>
          </p:cNvSpPr>
          <p:nvPr/>
        </p:nvSpPr>
        <p:spPr bwMode="auto">
          <a:xfrm>
            <a:off x="836612" y="1308051"/>
            <a:ext cx="1511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a:solidFill>
                  <a:srgbClr val="FF0000"/>
                </a:solidFill>
              </a:rPr>
              <a:t>大容量需求</a:t>
            </a:r>
          </a:p>
        </p:txBody>
      </p:sp>
      <p:sp>
        <p:nvSpPr>
          <p:cNvPr id="2" name="灯片编号占位符 1"/>
          <p:cNvSpPr>
            <a:spLocks noGrp="1"/>
          </p:cNvSpPr>
          <p:nvPr>
            <p:ph type="sldNum" sz="quarter" idx="11"/>
          </p:nvPr>
        </p:nvSpPr>
        <p:spPr/>
        <p:txBody>
          <a:bodyPr/>
          <a:lstStyle/>
          <a:p>
            <a:pPr>
              <a:defRPr/>
            </a:pPr>
            <a:fld id="{6031EF14-3A35-44F4-A506-F525C6624BEF}" type="slidenum">
              <a:rPr lang="zh-CN" altLang="en-US" smtClean="0"/>
              <a:pPr>
                <a:defRPr/>
              </a:pPr>
              <a:t>39</a:t>
            </a:fld>
            <a:endParaRPr lang="en-US" altLang="zh-CN"/>
          </a:p>
        </p:txBody>
      </p:sp>
    </p:spTree>
    <p:extLst>
      <p:ext uri="{BB962C8B-B14F-4D97-AF65-F5344CB8AC3E}">
        <p14:creationId xmlns:p14="http://schemas.microsoft.com/office/powerpoint/2010/main" val="31405518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childTnLst>
                          </p:cTn>
                        </p:par>
                        <p:par>
                          <p:cTn id="7" fill="hold" nodeType="afterGroup">
                            <p:stCondLst>
                              <p:cond delay="0"/>
                            </p:stCondLst>
                            <p:childTnLst>
                              <p:par>
                                <p:cTn id="8" presetID="10" presetClass="entr" presetSubtype="0" fill="hold" nodeType="after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2000"/>
                                        <p:tgtEl>
                                          <p:spTgt spid="306"/>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Effect transition="in" filter="fade">
                                      <p:cBhvr>
                                        <p:cTn id="17" dur="500"/>
                                        <p:tgtEl>
                                          <p:spTgt spid="3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nodeType="clickEffect">
                                  <p:stCondLst>
                                    <p:cond delay="0"/>
                                  </p:stCondLst>
                                  <p:childTnLst>
                                    <p:animEffect transition="out" filter="blinds(horizontal)">
                                      <p:cBhvr>
                                        <p:cTn id="21" dur="500"/>
                                        <p:tgtEl>
                                          <p:spTgt spid="291"/>
                                        </p:tgtEl>
                                      </p:cBhvr>
                                    </p:animEffect>
                                    <p:set>
                                      <p:cBhvr>
                                        <p:cTn id="22" dur="1" fill="hold">
                                          <p:stCondLst>
                                            <p:cond delay="499"/>
                                          </p:stCondLst>
                                        </p:cTn>
                                        <p:tgtEl>
                                          <p:spTgt spid="291"/>
                                        </p:tgtEl>
                                        <p:attrNameLst>
                                          <p:attrName>style.visibility</p:attrName>
                                        </p:attrNameLst>
                                      </p:cBhvr>
                                      <p:to>
                                        <p:strVal val="hidden"/>
                                      </p:to>
                                    </p:set>
                                  </p:childTnLst>
                                </p:cTn>
                              </p:par>
                              <p:par>
                                <p:cTn id="23" presetID="3" presetClass="exit" presetSubtype="10" fill="hold" nodeType="withEffect">
                                  <p:stCondLst>
                                    <p:cond delay="0"/>
                                  </p:stCondLst>
                                  <p:childTnLst>
                                    <p:animEffect transition="out" filter="blinds(horizontal)">
                                      <p:cBhvr>
                                        <p:cTn id="24" dur="500"/>
                                        <p:tgtEl>
                                          <p:spTgt spid="306"/>
                                        </p:tgtEl>
                                      </p:cBhvr>
                                    </p:animEffect>
                                    <p:set>
                                      <p:cBhvr>
                                        <p:cTn id="25" dur="1" fill="hold">
                                          <p:stCondLst>
                                            <p:cond delay="499"/>
                                          </p:stCondLst>
                                        </p:cTn>
                                        <p:tgtEl>
                                          <p:spTgt spid="306"/>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290"/>
                                        </p:tgtEl>
                                      </p:cBhvr>
                                    </p:animEffect>
                                    <p:set>
                                      <p:cBhvr>
                                        <p:cTn id="28" dur="1" fill="hold">
                                          <p:stCondLst>
                                            <p:cond delay="499"/>
                                          </p:stCondLst>
                                        </p:cTn>
                                        <p:tgtEl>
                                          <p:spTgt spid="290"/>
                                        </p:tgtEl>
                                        <p:attrNameLst>
                                          <p:attrName>style.visibility</p:attrName>
                                        </p:attrNameLst>
                                      </p:cBhvr>
                                      <p:to>
                                        <p:strVal val="hidden"/>
                                      </p:to>
                                    </p:set>
                                  </p:childTnLst>
                                </p:cTn>
                              </p:par>
                              <p:par>
                                <p:cTn id="29" presetID="3" presetClass="exit" presetSubtype="10" fill="hold" nodeType="withEffect">
                                  <p:stCondLst>
                                    <p:cond delay="0"/>
                                  </p:stCondLst>
                                  <p:childTnLst>
                                    <p:animEffect transition="out" filter="blinds(horizontal)">
                                      <p:cBhvr>
                                        <p:cTn id="30" dur="500"/>
                                        <p:tgtEl>
                                          <p:spTgt spid="310"/>
                                        </p:tgtEl>
                                      </p:cBhvr>
                                    </p:animEffect>
                                    <p:set>
                                      <p:cBhvr>
                                        <p:cTn id="31" dur="1" fill="hold">
                                          <p:stCondLst>
                                            <p:cond delay="499"/>
                                          </p:stCondLst>
                                        </p:cTn>
                                        <p:tgtEl>
                                          <p:spTgt spid="310"/>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289"/>
                                        </p:tgtEl>
                                      </p:cBhvr>
                                    </p:animEffect>
                                    <p:set>
                                      <p:cBhvr>
                                        <p:cTn id="34" dur="1" fill="hold">
                                          <p:stCondLst>
                                            <p:cond delay="499"/>
                                          </p:stCondLst>
                                        </p:cTn>
                                        <p:tgtEl>
                                          <p:spTgt spid="289"/>
                                        </p:tgtEl>
                                        <p:attrNameLst>
                                          <p:attrName>style.visibility</p:attrName>
                                        </p:attrNameLst>
                                      </p:cBhvr>
                                      <p:to>
                                        <p:strVal val="hidden"/>
                                      </p:to>
                                    </p:set>
                                  </p:childTnLst>
                                </p:cTn>
                              </p:par>
                              <p:par>
                                <p:cTn id="35" presetID="3" presetClass="exit" presetSubtype="10" fill="hold" grpId="0" nodeType="withEffect">
                                  <p:stCondLst>
                                    <p:cond delay="0"/>
                                  </p:stCondLst>
                                  <p:childTnLst>
                                    <p:animEffect transition="out" filter="blinds(horizontal)">
                                      <p:cBhvr>
                                        <p:cTn id="36" dur="500"/>
                                        <p:tgtEl>
                                          <p:spTgt spid="327"/>
                                        </p:tgtEl>
                                      </p:cBhvr>
                                    </p:animEffect>
                                    <p:set>
                                      <p:cBhvr>
                                        <p:cTn id="37" dur="1" fill="hold">
                                          <p:stCondLst>
                                            <p:cond delay="499"/>
                                          </p:stCondLst>
                                        </p:cTn>
                                        <p:tgtEl>
                                          <p:spTgt spid="327"/>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3">
                                            <p:txEl>
                                              <p:pRg st="1" end="1"/>
                                            </p:txEl>
                                          </p:spTgt>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3">
                                            <p:txEl>
                                              <p:pRg st="5" end="5"/>
                                            </p:txEl>
                                          </p:spTgt>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p:bldP spid="290" grpId="1"/>
      <p:bldP spid="3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研究对象</a:t>
            </a:r>
          </a:p>
        </p:txBody>
      </p:sp>
      <p:sp>
        <p:nvSpPr>
          <p:cNvPr id="3" name="内容占位符 2"/>
          <p:cNvSpPr>
            <a:spLocks noGrp="1"/>
          </p:cNvSpPr>
          <p:nvPr>
            <p:ph idx="1"/>
          </p:nvPr>
        </p:nvSpPr>
        <p:spPr>
          <a:xfrm>
            <a:off x="304800" y="990600"/>
            <a:ext cx="8587680" cy="5257800"/>
          </a:xfrm>
        </p:spPr>
        <p:txBody>
          <a:bodyPr/>
          <a:lstStyle/>
          <a:p>
            <a:r>
              <a:rPr lang="zh-CN" altLang="en-US" dirty="0">
                <a:solidFill>
                  <a:schemeClr val="tx1"/>
                </a:solidFill>
              </a:rPr>
              <a:t>无线信道：无线通信中发送端和接收端之间的通路</a:t>
            </a:r>
            <a:endParaRPr lang="en-US" altLang="zh-CN" dirty="0">
              <a:solidFill>
                <a:schemeClr val="tx1"/>
              </a:solidFill>
            </a:endParaRPr>
          </a:p>
          <a:p>
            <a:r>
              <a:rPr lang="zh-CN" altLang="en-US" dirty="0">
                <a:solidFill>
                  <a:schemeClr val="tx1"/>
                </a:solidFill>
              </a:rPr>
              <a:t>无线通信系统会遇到非常复杂的传播环境</a:t>
            </a:r>
            <a:endParaRPr lang="en-US" altLang="zh-CN" dirty="0">
              <a:solidFill>
                <a:schemeClr val="tx1"/>
              </a:solidFill>
            </a:endParaRPr>
          </a:p>
          <a:p>
            <a:pPr lvl="1"/>
            <a:r>
              <a:rPr lang="zh-CN" altLang="en-US" dirty="0">
                <a:solidFill>
                  <a:schemeClr val="tx1"/>
                </a:solidFill>
              </a:rPr>
              <a:t>复杂的环境（直射、反射、绕射、散射）</a:t>
            </a:r>
            <a:endParaRPr lang="en-US" altLang="zh-CN" dirty="0">
              <a:solidFill>
                <a:schemeClr val="tx1"/>
              </a:solidFill>
            </a:endParaRPr>
          </a:p>
          <a:p>
            <a:pPr lvl="1"/>
            <a:r>
              <a:rPr lang="zh-CN" altLang="en-US" dirty="0">
                <a:solidFill>
                  <a:schemeClr val="tx1"/>
                </a:solidFill>
              </a:rPr>
              <a:t>用户移动性</a:t>
            </a:r>
          </a:p>
        </p:txBody>
      </p:sp>
      <p:sp>
        <p:nvSpPr>
          <p:cNvPr id="4" name="AutoShape 43"/>
          <p:cNvSpPr>
            <a:spLocks noChangeArrowheads="1"/>
          </p:cNvSpPr>
          <p:nvPr/>
        </p:nvSpPr>
        <p:spPr bwMode="auto">
          <a:xfrm>
            <a:off x="2679626" y="4346078"/>
            <a:ext cx="704850" cy="2057400"/>
          </a:xfrm>
          <a:prstGeom prst="flowChartPreparation">
            <a:avLst/>
          </a:prstGeom>
          <a:solidFill>
            <a:srgbClr val="80008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18"/>
          <p:cNvSpPr>
            <a:spLocks noChangeArrowheads="1"/>
          </p:cNvSpPr>
          <p:nvPr/>
        </p:nvSpPr>
        <p:spPr bwMode="auto">
          <a:xfrm>
            <a:off x="755576" y="6422528"/>
            <a:ext cx="7524750" cy="342900"/>
          </a:xfrm>
          <a:prstGeom prst="rect">
            <a:avLst/>
          </a:prstGeom>
          <a:solidFill>
            <a:srgbClr val="000066">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19"/>
          <p:cNvSpPr>
            <a:spLocks noChangeArrowheads="1"/>
          </p:cNvSpPr>
          <p:nvPr/>
        </p:nvSpPr>
        <p:spPr bwMode="auto">
          <a:xfrm>
            <a:off x="1058789" y="5812928"/>
            <a:ext cx="895350" cy="60801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b="1"/>
          </a:p>
        </p:txBody>
      </p:sp>
      <p:sp>
        <p:nvSpPr>
          <p:cNvPr id="7" name="Rectangle 20"/>
          <p:cNvSpPr>
            <a:spLocks noChangeArrowheads="1"/>
          </p:cNvSpPr>
          <p:nvPr/>
        </p:nvSpPr>
        <p:spPr bwMode="auto">
          <a:xfrm>
            <a:off x="7250039" y="5812928"/>
            <a:ext cx="895350" cy="60801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 name="Group 26"/>
          <p:cNvGrpSpPr>
            <a:grpSpLocks/>
          </p:cNvGrpSpPr>
          <p:nvPr/>
        </p:nvGrpSpPr>
        <p:grpSpPr bwMode="auto">
          <a:xfrm>
            <a:off x="1288976" y="4803278"/>
            <a:ext cx="514350" cy="1028700"/>
            <a:chOff x="852" y="2184"/>
            <a:chExt cx="324" cy="648"/>
          </a:xfrm>
        </p:grpSpPr>
        <p:grpSp>
          <p:nvGrpSpPr>
            <p:cNvPr id="9" name="Group 24"/>
            <p:cNvGrpSpPr>
              <a:grpSpLocks/>
            </p:cNvGrpSpPr>
            <p:nvPr/>
          </p:nvGrpSpPr>
          <p:grpSpPr bwMode="auto">
            <a:xfrm>
              <a:off x="852" y="2184"/>
              <a:ext cx="324" cy="204"/>
              <a:chOff x="852" y="2184"/>
              <a:chExt cx="324" cy="204"/>
            </a:xfrm>
          </p:grpSpPr>
          <p:sp>
            <p:nvSpPr>
              <p:cNvPr id="11" name="Line 21"/>
              <p:cNvSpPr>
                <a:spLocks noChangeShapeType="1"/>
              </p:cNvSpPr>
              <p:nvPr/>
            </p:nvSpPr>
            <p:spPr bwMode="auto">
              <a:xfrm>
                <a:off x="852" y="2196"/>
                <a:ext cx="3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12" name="Line 22"/>
              <p:cNvSpPr>
                <a:spLocks noChangeShapeType="1"/>
              </p:cNvSpPr>
              <p:nvPr/>
            </p:nvSpPr>
            <p:spPr bwMode="auto">
              <a:xfrm>
                <a:off x="864" y="2184"/>
                <a:ext cx="180" cy="20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13" name="Line 23"/>
              <p:cNvSpPr>
                <a:spLocks noChangeShapeType="1"/>
              </p:cNvSpPr>
              <p:nvPr/>
            </p:nvSpPr>
            <p:spPr bwMode="auto">
              <a:xfrm flipH="1">
                <a:off x="1056" y="2184"/>
                <a:ext cx="84" cy="1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grpSp>
        <p:sp>
          <p:nvSpPr>
            <p:cNvPr id="10" name="Line 25"/>
            <p:cNvSpPr>
              <a:spLocks noChangeShapeType="1"/>
            </p:cNvSpPr>
            <p:nvPr/>
          </p:nvSpPr>
          <p:spPr bwMode="auto">
            <a:xfrm>
              <a:off x="1032" y="2376"/>
              <a:ext cx="0" cy="4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grpSp>
      <p:grpSp>
        <p:nvGrpSpPr>
          <p:cNvPr id="14" name="Group 27"/>
          <p:cNvGrpSpPr>
            <a:grpSpLocks/>
          </p:cNvGrpSpPr>
          <p:nvPr/>
        </p:nvGrpSpPr>
        <p:grpSpPr bwMode="auto">
          <a:xfrm>
            <a:off x="7384976" y="4784228"/>
            <a:ext cx="514350" cy="1028700"/>
            <a:chOff x="852" y="2184"/>
            <a:chExt cx="324" cy="648"/>
          </a:xfrm>
        </p:grpSpPr>
        <p:grpSp>
          <p:nvGrpSpPr>
            <p:cNvPr id="15" name="Group 28"/>
            <p:cNvGrpSpPr>
              <a:grpSpLocks/>
            </p:cNvGrpSpPr>
            <p:nvPr/>
          </p:nvGrpSpPr>
          <p:grpSpPr bwMode="auto">
            <a:xfrm>
              <a:off x="852" y="2184"/>
              <a:ext cx="324" cy="204"/>
              <a:chOff x="852" y="2184"/>
              <a:chExt cx="324" cy="204"/>
            </a:xfrm>
          </p:grpSpPr>
          <p:sp>
            <p:nvSpPr>
              <p:cNvPr id="17" name="Line 29"/>
              <p:cNvSpPr>
                <a:spLocks noChangeShapeType="1"/>
              </p:cNvSpPr>
              <p:nvPr/>
            </p:nvSpPr>
            <p:spPr bwMode="auto">
              <a:xfrm>
                <a:off x="852" y="2196"/>
                <a:ext cx="3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18" name="Line 30"/>
              <p:cNvSpPr>
                <a:spLocks noChangeShapeType="1"/>
              </p:cNvSpPr>
              <p:nvPr/>
            </p:nvSpPr>
            <p:spPr bwMode="auto">
              <a:xfrm>
                <a:off x="864" y="2184"/>
                <a:ext cx="180" cy="20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19" name="Line 31"/>
              <p:cNvSpPr>
                <a:spLocks noChangeShapeType="1"/>
              </p:cNvSpPr>
              <p:nvPr/>
            </p:nvSpPr>
            <p:spPr bwMode="auto">
              <a:xfrm flipH="1">
                <a:off x="1056" y="2184"/>
                <a:ext cx="84" cy="1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grpSp>
        <p:sp>
          <p:nvSpPr>
            <p:cNvPr id="16" name="Line 32"/>
            <p:cNvSpPr>
              <a:spLocks noChangeShapeType="1"/>
            </p:cNvSpPr>
            <p:nvPr/>
          </p:nvSpPr>
          <p:spPr bwMode="auto">
            <a:xfrm>
              <a:off x="1032" y="2376"/>
              <a:ext cx="0" cy="4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grpSp>
      <p:sp>
        <p:nvSpPr>
          <p:cNvPr id="20" name="Line 33"/>
          <p:cNvSpPr>
            <a:spLocks noChangeShapeType="1"/>
          </p:cNvSpPr>
          <p:nvPr/>
        </p:nvSpPr>
        <p:spPr bwMode="auto">
          <a:xfrm>
            <a:off x="2146226" y="4860428"/>
            <a:ext cx="464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1" name="Line 35"/>
          <p:cNvSpPr>
            <a:spLocks noChangeShapeType="1"/>
          </p:cNvSpPr>
          <p:nvPr/>
        </p:nvSpPr>
        <p:spPr bwMode="auto">
          <a:xfrm flipV="1">
            <a:off x="4432226" y="5069978"/>
            <a:ext cx="2266950" cy="1333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2" name="Oval 36"/>
          <p:cNvSpPr>
            <a:spLocks noChangeArrowheads="1"/>
          </p:cNvSpPr>
          <p:nvPr/>
        </p:nvSpPr>
        <p:spPr bwMode="auto">
          <a:xfrm>
            <a:off x="3098726" y="3031628"/>
            <a:ext cx="2667000" cy="762000"/>
          </a:xfrm>
          <a:prstGeom prst="ellipse">
            <a:avLst/>
          </a:prstGeom>
          <a:solidFill>
            <a:srgbClr val="0000FF">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37"/>
          <p:cNvSpPr>
            <a:spLocks noChangeShapeType="1"/>
          </p:cNvSpPr>
          <p:nvPr/>
        </p:nvSpPr>
        <p:spPr bwMode="auto">
          <a:xfrm flipV="1">
            <a:off x="1936676" y="3774578"/>
            <a:ext cx="1352550" cy="857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4" name="Line 38"/>
          <p:cNvSpPr>
            <a:spLocks noChangeShapeType="1"/>
          </p:cNvSpPr>
          <p:nvPr/>
        </p:nvSpPr>
        <p:spPr bwMode="auto">
          <a:xfrm>
            <a:off x="5822876" y="3526928"/>
            <a:ext cx="1676400" cy="8763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5" name="Line 39"/>
          <p:cNvSpPr>
            <a:spLocks noChangeShapeType="1"/>
          </p:cNvSpPr>
          <p:nvPr/>
        </p:nvSpPr>
        <p:spPr bwMode="auto">
          <a:xfrm>
            <a:off x="5594276" y="3717428"/>
            <a:ext cx="1562100" cy="78105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6" name="Line 40"/>
          <p:cNvSpPr>
            <a:spLocks noChangeShapeType="1"/>
          </p:cNvSpPr>
          <p:nvPr/>
        </p:nvSpPr>
        <p:spPr bwMode="auto">
          <a:xfrm>
            <a:off x="5346626" y="3869828"/>
            <a:ext cx="1543050" cy="7620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7" name="Line 44"/>
          <p:cNvSpPr>
            <a:spLocks noChangeShapeType="1"/>
          </p:cNvSpPr>
          <p:nvPr/>
        </p:nvSpPr>
        <p:spPr bwMode="auto">
          <a:xfrm flipV="1">
            <a:off x="1841426" y="4517528"/>
            <a:ext cx="895350" cy="247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8" name="Arc 45"/>
          <p:cNvSpPr>
            <a:spLocks/>
          </p:cNvSpPr>
          <p:nvPr/>
        </p:nvSpPr>
        <p:spPr bwMode="auto">
          <a:xfrm>
            <a:off x="3651176" y="4196853"/>
            <a:ext cx="190500" cy="941388"/>
          </a:xfrm>
          <a:custGeom>
            <a:avLst/>
            <a:gdLst>
              <a:gd name="G0" fmla="+- 0 0 0"/>
              <a:gd name="G1" fmla="+- 21600 0 0"/>
              <a:gd name="G2" fmla="+- 21600 0 0"/>
              <a:gd name="T0" fmla="*/ 0 w 21600"/>
              <a:gd name="T1" fmla="*/ 0 h 39039"/>
              <a:gd name="T2" fmla="*/ 12745 w 21600"/>
              <a:gd name="T3" fmla="*/ 39039 h 39039"/>
              <a:gd name="T4" fmla="*/ 0 w 21600"/>
              <a:gd name="T5" fmla="*/ 21600 h 39039"/>
            </a:gdLst>
            <a:ahLst/>
            <a:cxnLst>
              <a:cxn ang="0">
                <a:pos x="T0" y="T1"/>
              </a:cxn>
              <a:cxn ang="0">
                <a:pos x="T2" y="T3"/>
              </a:cxn>
              <a:cxn ang="0">
                <a:pos x="T4" y="T5"/>
              </a:cxn>
            </a:cxnLst>
            <a:rect l="0" t="0" r="r" b="b"/>
            <a:pathLst>
              <a:path w="21600" h="39039" fill="none" extrusionOk="0">
                <a:moveTo>
                  <a:pt x="-1" y="0"/>
                </a:moveTo>
                <a:cubicBezTo>
                  <a:pt x="11929" y="0"/>
                  <a:pt x="21600" y="9670"/>
                  <a:pt x="21600" y="21600"/>
                </a:cubicBezTo>
                <a:cubicBezTo>
                  <a:pt x="21600" y="28492"/>
                  <a:pt x="18310" y="34971"/>
                  <a:pt x="12745" y="39039"/>
                </a:cubicBezTo>
              </a:path>
              <a:path w="21600" h="39039" stroke="0" extrusionOk="0">
                <a:moveTo>
                  <a:pt x="-1" y="0"/>
                </a:moveTo>
                <a:cubicBezTo>
                  <a:pt x="11929" y="0"/>
                  <a:pt x="21600" y="9670"/>
                  <a:pt x="21600" y="21600"/>
                </a:cubicBezTo>
                <a:cubicBezTo>
                  <a:pt x="21600" y="28492"/>
                  <a:pt x="18310" y="34971"/>
                  <a:pt x="12745" y="39039"/>
                </a:cubicBezTo>
                <a:lnTo>
                  <a:pt x="0" y="2160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Arc 46"/>
          <p:cNvSpPr>
            <a:spLocks/>
          </p:cNvSpPr>
          <p:nvPr/>
        </p:nvSpPr>
        <p:spPr bwMode="auto">
          <a:xfrm>
            <a:off x="4051226" y="4196853"/>
            <a:ext cx="190500" cy="941388"/>
          </a:xfrm>
          <a:custGeom>
            <a:avLst/>
            <a:gdLst>
              <a:gd name="G0" fmla="+- 0 0 0"/>
              <a:gd name="G1" fmla="+- 21600 0 0"/>
              <a:gd name="G2" fmla="+- 21600 0 0"/>
              <a:gd name="T0" fmla="*/ 0 w 21600"/>
              <a:gd name="T1" fmla="*/ 0 h 39039"/>
              <a:gd name="T2" fmla="*/ 12745 w 21600"/>
              <a:gd name="T3" fmla="*/ 39039 h 39039"/>
              <a:gd name="T4" fmla="*/ 0 w 21600"/>
              <a:gd name="T5" fmla="*/ 21600 h 39039"/>
            </a:gdLst>
            <a:ahLst/>
            <a:cxnLst>
              <a:cxn ang="0">
                <a:pos x="T0" y="T1"/>
              </a:cxn>
              <a:cxn ang="0">
                <a:pos x="T2" y="T3"/>
              </a:cxn>
              <a:cxn ang="0">
                <a:pos x="T4" y="T5"/>
              </a:cxn>
            </a:cxnLst>
            <a:rect l="0" t="0" r="r" b="b"/>
            <a:pathLst>
              <a:path w="21600" h="39039" fill="none" extrusionOk="0">
                <a:moveTo>
                  <a:pt x="-1" y="0"/>
                </a:moveTo>
                <a:cubicBezTo>
                  <a:pt x="11929" y="0"/>
                  <a:pt x="21600" y="9670"/>
                  <a:pt x="21600" y="21600"/>
                </a:cubicBezTo>
                <a:cubicBezTo>
                  <a:pt x="21600" y="28492"/>
                  <a:pt x="18310" y="34971"/>
                  <a:pt x="12745" y="39039"/>
                </a:cubicBezTo>
              </a:path>
              <a:path w="21600" h="39039" stroke="0" extrusionOk="0">
                <a:moveTo>
                  <a:pt x="-1" y="0"/>
                </a:moveTo>
                <a:cubicBezTo>
                  <a:pt x="11929" y="0"/>
                  <a:pt x="21600" y="9670"/>
                  <a:pt x="21600" y="21600"/>
                </a:cubicBezTo>
                <a:cubicBezTo>
                  <a:pt x="21600" y="28492"/>
                  <a:pt x="18310" y="34971"/>
                  <a:pt x="12745" y="39039"/>
                </a:cubicBezTo>
                <a:lnTo>
                  <a:pt x="0" y="2160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49"/>
          <p:cNvSpPr>
            <a:spLocks noChangeShapeType="1"/>
          </p:cNvSpPr>
          <p:nvPr/>
        </p:nvSpPr>
        <p:spPr bwMode="auto">
          <a:xfrm>
            <a:off x="3422576" y="4517528"/>
            <a:ext cx="3219450" cy="2286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31" name="Text Box 50"/>
          <p:cNvSpPr txBox="1">
            <a:spLocks noChangeArrowheads="1"/>
          </p:cNvSpPr>
          <p:nvPr/>
        </p:nvSpPr>
        <p:spPr bwMode="auto">
          <a:xfrm>
            <a:off x="854001" y="4234953"/>
            <a:ext cx="64452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天线</a:t>
            </a:r>
          </a:p>
        </p:txBody>
      </p:sp>
      <p:sp>
        <p:nvSpPr>
          <p:cNvPr id="32" name="Text Box 51"/>
          <p:cNvSpPr txBox="1">
            <a:spLocks noChangeArrowheads="1"/>
          </p:cNvSpPr>
          <p:nvPr/>
        </p:nvSpPr>
        <p:spPr bwMode="auto">
          <a:xfrm>
            <a:off x="7826301" y="4292103"/>
            <a:ext cx="64452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天线</a:t>
            </a:r>
          </a:p>
        </p:txBody>
      </p:sp>
      <p:sp>
        <p:nvSpPr>
          <p:cNvPr id="33" name="Text Box 53"/>
          <p:cNvSpPr txBox="1">
            <a:spLocks noChangeArrowheads="1"/>
          </p:cNvSpPr>
          <p:nvPr/>
        </p:nvSpPr>
        <p:spPr bwMode="auto">
          <a:xfrm>
            <a:off x="1082601" y="5930403"/>
            <a:ext cx="874713"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无线发</a:t>
            </a:r>
          </a:p>
        </p:txBody>
      </p:sp>
      <p:sp>
        <p:nvSpPr>
          <p:cNvPr id="34" name="Text Box 54"/>
          <p:cNvSpPr txBox="1">
            <a:spLocks noChangeArrowheads="1"/>
          </p:cNvSpPr>
          <p:nvPr/>
        </p:nvSpPr>
        <p:spPr bwMode="auto">
          <a:xfrm>
            <a:off x="7254801" y="5968503"/>
            <a:ext cx="874713"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无线收</a:t>
            </a:r>
          </a:p>
        </p:txBody>
      </p:sp>
      <p:sp>
        <p:nvSpPr>
          <p:cNvPr id="35" name="Text Box 55"/>
          <p:cNvSpPr txBox="1">
            <a:spLocks noChangeArrowheads="1"/>
          </p:cNvSpPr>
          <p:nvPr/>
        </p:nvSpPr>
        <p:spPr bwMode="auto">
          <a:xfrm>
            <a:off x="4473501" y="4920753"/>
            <a:ext cx="64452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直射</a:t>
            </a:r>
          </a:p>
        </p:txBody>
      </p:sp>
      <p:sp>
        <p:nvSpPr>
          <p:cNvPr id="36" name="Text Box 56"/>
          <p:cNvSpPr txBox="1">
            <a:spLocks noChangeArrowheads="1"/>
          </p:cNvSpPr>
          <p:nvPr/>
        </p:nvSpPr>
        <p:spPr bwMode="auto">
          <a:xfrm>
            <a:off x="4454451" y="5644653"/>
            <a:ext cx="64452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反射</a:t>
            </a:r>
          </a:p>
        </p:txBody>
      </p:sp>
      <p:sp>
        <p:nvSpPr>
          <p:cNvPr id="37" name="Text Box 57"/>
          <p:cNvSpPr txBox="1">
            <a:spLocks noChangeArrowheads="1"/>
          </p:cNvSpPr>
          <p:nvPr/>
        </p:nvSpPr>
        <p:spPr bwMode="auto">
          <a:xfrm>
            <a:off x="6530901" y="3453903"/>
            <a:ext cx="64452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散射</a:t>
            </a:r>
          </a:p>
        </p:txBody>
      </p:sp>
      <p:sp>
        <p:nvSpPr>
          <p:cNvPr id="38" name="Text Box 58"/>
          <p:cNvSpPr txBox="1">
            <a:spLocks noChangeArrowheads="1"/>
          </p:cNvSpPr>
          <p:nvPr/>
        </p:nvSpPr>
        <p:spPr bwMode="auto">
          <a:xfrm>
            <a:off x="4492551" y="4177803"/>
            <a:ext cx="64452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绕射</a:t>
            </a:r>
          </a:p>
        </p:txBody>
      </p:sp>
      <p:sp>
        <p:nvSpPr>
          <p:cNvPr id="39" name="Text Box 59"/>
          <p:cNvSpPr txBox="1">
            <a:spLocks noChangeArrowheads="1"/>
          </p:cNvSpPr>
          <p:nvPr/>
        </p:nvSpPr>
        <p:spPr bwMode="auto">
          <a:xfrm>
            <a:off x="3959151" y="6446663"/>
            <a:ext cx="64452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dirty="0"/>
              <a:t>地面</a:t>
            </a:r>
          </a:p>
        </p:txBody>
      </p:sp>
      <p:sp>
        <p:nvSpPr>
          <p:cNvPr id="40" name="Text Box 60"/>
          <p:cNvSpPr txBox="1">
            <a:spLocks noChangeArrowheads="1"/>
          </p:cNvSpPr>
          <p:nvPr/>
        </p:nvSpPr>
        <p:spPr bwMode="auto">
          <a:xfrm>
            <a:off x="3994869" y="3181646"/>
            <a:ext cx="874713"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dirty="0"/>
              <a:t>散射体</a:t>
            </a:r>
          </a:p>
        </p:txBody>
      </p:sp>
      <p:sp>
        <p:nvSpPr>
          <p:cNvPr id="41" name="Line 61"/>
          <p:cNvSpPr>
            <a:spLocks noChangeShapeType="1"/>
          </p:cNvSpPr>
          <p:nvPr/>
        </p:nvSpPr>
        <p:spPr bwMode="auto">
          <a:xfrm>
            <a:off x="7899326" y="5584328"/>
            <a:ext cx="742950" cy="0"/>
          </a:xfrm>
          <a:prstGeom prst="line">
            <a:avLst/>
          </a:prstGeom>
          <a:noFill/>
          <a:ln w="28575">
            <a:solidFill>
              <a:srgbClr val="00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42" name="Text Box 62"/>
          <p:cNvSpPr txBox="1">
            <a:spLocks noChangeArrowheads="1"/>
          </p:cNvSpPr>
          <p:nvPr/>
        </p:nvSpPr>
        <p:spPr bwMode="auto">
          <a:xfrm>
            <a:off x="7997751" y="5111253"/>
            <a:ext cx="64452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移动</a:t>
            </a:r>
          </a:p>
        </p:txBody>
      </p:sp>
      <p:sp>
        <p:nvSpPr>
          <p:cNvPr id="43" name="Text Box 63"/>
          <p:cNvSpPr txBox="1">
            <a:spLocks noChangeArrowheads="1"/>
          </p:cNvSpPr>
          <p:nvPr/>
        </p:nvSpPr>
        <p:spPr bwMode="auto">
          <a:xfrm>
            <a:off x="3406701" y="5244603"/>
            <a:ext cx="874713"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障碍物</a:t>
            </a:r>
          </a:p>
        </p:txBody>
      </p:sp>
      <p:sp>
        <p:nvSpPr>
          <p:cNvPr id="44" name="Freeform 66"/>
          <p:cNvSpPr>
            <a:spLocks/>
          </p:cNvSpPr>
          <p:nvPr/>
        </p:nvSpPr>
        <p:spPr bwMode="auto">
          <a:xfrm>
            <a:off x="7724701" y="2669678"/>
            <a:ext cx="276225" cy="1390650"/>
          </a:xfrm>
          <a:custGeom>
            <a:avLst/>
            <a:gdLst>
              <a:gd name="T0" fmla="*/ 158 w 174"/>
              <a:gd name="T1" fmla="*/ 0 h 876"/>
              <a:gd name="T2" fmla="*/ 2 w 174"/>
              <a:gd name="T3" fmla="*/ 336 h 876"/>
              <a:gd name="T4" fmla="*/ 170 w 174"/>
              <a:gd name="T5" fmla="*/ 480 h 876"/>
              <a:gd name="T6" fmla="*/ 26 w 174"/>
              <a:gd name="T7" fmla="*/ 876 h 876"/>
            </a:gdLst>
            <a:ahLst/>
            <a:cxnLst>
              <a:cxn ang="0">
                <a:pos x="T0" y="T1"/>
              </a:cxn>
              <a:cxn ang="0">
                <a:pos x="T2" y="T3"/>
              </a:cxn>
              <a:cxn ang="0">
                <a:pos x="T4" y="T5"/>
              </a:cxn>
              <a:cxn ang="0">
                <a:pos x="T6" y="T7"/>
              </a:cxn>
            </a:cxnLst>
            <a:rect l="0" t="0" r="r" b="b"/>
            <a:pathLst>
              <a:path w="174" h="876">
                <a:moveTo>
                  <a:pt x="158" y="0"/>
                </a:moveTo>
                <a:cubicBezTo>
                  <a:pt x="79" y="128"/>
                  <a:pt x="0" y="256"/>
                  <a:pt x="2" y="336"/>
                </a:cubicBezTo>
                <a:cubicBezTo>
                  <a:pt x="4" y="416"/>
                  <a:pt x="166" y="390"/>
                  <a:pt x="170" y="480"/>
                </a:cubicBezTo>
                <a:cubicBezTo>
                  <a:pt x="174" y="570"/>
                  <a:pt x="48" y="812"/>
                  <a:pt x="26" y="876"/>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45" name="Text Box 68"/>
          <p:cNvSpPr txBox="1">
            <a:spLocks noChangeArrowheads="1"/>
          </p:cNvSpPr>
          <p:nvPr/>
        </p:nvSpPr>
        <p:spPr bwMode="auto">
          <a:xfrm>
            <a:off x="7178601" y="3244353"/>
            <a:ext cx="64452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干扰</a:t>
            </a:r>
          </a:p>
        </p:txBody>
      </p:sp>
      <p:sp>
        <p:nvSpPr>
          <p:cNvPr id="46" name="Line 70"/>
          <p:cNvSpPr>
            <a:spLocks noChangeShapeType="1"/>
          </p:cNvSpPr>
          <p:nvPr/>
        </p:nvSpPr>
        <p:spPr bwMode="auto">
          <a:xfrm>
            <a:off x="6813476" y="6022478"/>
            <a:ext cx="438150" cy="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47" name="Text Box 71"/>
          <p:cNvSpPr txBox="1">
            <a:spLocks noChangeArrowheads="1"/>
          </p:cNvSpPr>
          <p:nvPr/>
        </p:nvSpPr>
        <p:spPr bwMode="auto">
          <a:xfrm>
            <a:off x="5997501" y="5873253"/>
            <a:ext cx="874713"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l"/>
            <a:r>
              <a:rPr lang="zh-CN" altLang="en-US" sz="1800" b="1"/>
              <a:t>热噪声</a:t>
            </a:r>
          </a:p>
        </p:txBody>
      </p:sp>
      <p:sp>
        <p:nvSpPr>
          <p:cNvPr id="48" name="Line 75"/>
          <p:cNvSpPr>
            <a:spLocks noChangeShapeType="1"/>
          </p:cNvSpPr>
          <p:nvPr/>
        </p:nvSpPr>
        <p:spPr bwMode="auto">
          <a:xfrm>
            <a:off x="2127176" y="5031878"/>
            <a:ext cx="2305050" cy="1390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灯片编号占位符 48"/>
          <p:cNvSpPr>
            <a:spLocks noGrp="1"/>
          </p:cNvSpPr>
          <p:nvPr>
            <p:ph type="sldNum" sz="quarter" idx="11"/>
          </p:nvPr>
        </p:nvSpPr>
        <p:spPr/>
        <p:txBody>
          <a:bodyPr/>
          <a:lstStyle/>
          <a:p>
            <a:pPr>
              <a:defRPr/>
            </a:pPr>
            <a:fld id="{6031EF14-3A35-44F4-A506-F525C6624BEF}" type="slidenum">
              <a:rPr lang="zh-CN" altLang="en-US" smtClean="0"/>
              <a:pPr>
                <a:defRPr/>
              </a:pPr>
              <a:t>4</a:t>
            </a:fld>
            <a:endParaRPr lang="en-US" altLang="zh-CN"/>
          </a:p>
        </p:txBody>
      </p:sp>
    </p:spTree>
    <p:extLst>
      <p:ext uri="{BB962C8B-B14F-4D97-AF65-F5344CB8AC3E}">
        <p14:creationId xmlns:p14="http://schemas.microsoft.com/office/powerpoint/2010/main" val="339508331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dirty="0">
                <a:ea typeface="宋体" pitchFamily="2" charset="-122"/>
              </a:rPr>
              <a:t>组网协作</a:t>
            </a:r>
          </a:p>
        </p:txBody>
      </p:sp>
      <p:sp>
        <p:nvSpPr>
          <p:cNvPr id="23555" name="内容占位符 2"/>
          <p:cNvSpPr>
            <a:spLocks noGrp="1"/>
          </p:cNvSpPr>
          <p:nvPr>
            <p:ph idx="1"/>
          </p:nvPr>
        </p:nvSpPr>
        <p:spPr/>
        <p:txBody>
          <a:bodyPr/>
          <a:lstStyle/>
          <a:p>
            <a:r>
              <a:rPr lang="zh-CN" altLang="en-US">
                <a:solidFill>
                  <a:schemeClr val="tx1"/>
                </a:solidFill>
                <a:ea typeface="宋体" pitchFamily="2" charset="-122"/>
              </a:rPr>
              <a:t>打破蜂窝之后？</a:t>
            </a:r>
            <a:endParaRPr lang="en-US" altLang="zh-CN">
              <a:solidFill>
                <a:schemeClr val="tx1"/>
              </a:solidFill>
              <a:ea typeface="宋体" pitchFamily="2" charset="-122"/>
            </a:endParaRPr>
          </a:p>
          <a:p>
            <a:pPr lvl="1"/>
            <a:r>
              <a:rPr lang="zh-CN" altLang="zh-CN" b="1" u="sng">
                <a:solidFill>
                  <a:schemeClr val="tx1"/>
                </a:solidFill>
                <a:ea typeface="宋体" pitchFamily="2" charset="-122"/>
              </a:rPr>
              <a:t>多链路组网协作</a:t>
            </a:r>
            <a:r>
              <a:rPr lang="zh-CN" altLang="zh-CN">
                <a:solidFill>
                  <a:schemeClr val="tx1"/>
                </a:solidFill>
                <a:ea typeface="宋体" pitchFamily="2" charset="-122"/>
              </a:rPr>
              <a:t>为主要特征</a:t>
            </a:r>
            <a:endParaRPr lang="en-US" altLang="zh-CN">
              <a:solidFill>
                <a:schemeClr val="tx1"/>
              </a:solidFill>
              <a:ea typeface="宋体" pitchFamily="2" charset="-122"/>
            </a:endParaRPr>
          </a:p>
          <a:p>
            <a:pPr lvl="2"/>
            <a:r>
              <a:rPr lang="zh-CN" altLang="en-US">
                <a:solidFill>
                  <a:schemeClr val="tx1"/>
                </a:solidFill>
                <a:ea typeface="宋体" pitchFamily="2" charset="-122"/>
              </a:rPr>
              <a:t>例：分布式、中继、</a:t>
            </a:r>
            <a:r>
              <a:rPr lang="en-US" altLang="zh-CN">
                <a:solidFill>
                  <a:schemeClr val="tx1"/>
                </a:solidFill>
                <a:ea typeface="宋体" pitchFamily="2" charset="-122"/>
              </a:rPr>
              <a:t>HetNet</a:t>
            </a:r>
            <a:r>
              <a:rPr lang="zh-CN" altLang="en-US">
                <a:solidFill>
                  <a:schemeClr val="tx1"/>
                </a:solidFill>
                <a:ea typeface="宋体" pitchFamily="2" charset="-122"/>
              </a:rPr>
              <a:t>（异构网络）</a:t>
            </a:r>
            <a:endParaRPr lang="en-US" altLang="zh-CN">
              <a:solidFill>
                <a:schemeClr val="tx1"/>
              </a:solidFill>
              <a:ea typeface="宋体" pitchFamily="2" charset="-122"/>
            </a:endParaRPr>
          </a:p>
          <a:p>
            <a:r>
              <a:rPr lang="zh-CN" altLang="en-US">
                <a:solidFill>
                  <a:schemeClr val="tx1"/>
                </a:solidFill>
                <a:ea typeface="宋体" pitchFamily="2" charset="-122"/>
              </a:rPr>
              <a:t>信道模型需求</a:t>
            </a:r>
            <a:endParaRPr lang="en-US" altLang="zh-CN">
              <a:solidFill>
                <a:schemeClr val="tx1"/>
              </a:solidFill>
              <a:ea typeface="宋体" pitchFamily="2" charset="-122"/>
            </a:endParaRPr>
          </a:p>
          <a:p>
            <a:pPr lvl="1"/>
            <a:r>
              <a:rPr lang="zh-CN" altLang="zh-CN">
                <a:solidFill>
                  <a:schemeClr val="tx1"/>
                </a:solidFill>
                <a:ea typeface="宋体" pitchFamily="2" charset="-122"/>
              </a:rPr>
              <a:t>多点组网覆盖与协作</a:t>
            </a:r>
            <a:endParaRPr lang="en-US" altLang="zh-CN">
              <a:solidFill>
                <a:schemeClr val="tx1"/>
              </a:solidFill>
              <a:ea typeface="宋体" pitchFamily="2" charset="-122"/>
            </a:endParaRPr>
          </a:p>
          <a:p>
            <a:pPr lvl="1"/>
            <a:r>
              <a:rPr lang="zh-CN" altLang="zh-CN">
                <a:solidFill>
                  <a:schemeClr val="tx1"/>
                </a:solidFill>
                <a:ea typeface="宋体" pitchFamily="2" charset="-122"/>
              </a:rPr>
              <a:t>以往忽略的链路间及参数间的相关性</a:t>
            </a:r>
            <a:endParaRPr lang="zh-CN" altLang="en-US">
              <a:solidFill>
                <a:schemeClr val="tx1"/>
              </a:solidFill>
              <a:ea typeface="宋体" pitchFamily="2" charset="-122"/>
            </a:endParaRPr>
          </a:p>
          <a:p>
            <a:endParaRPr lang="en-US" altLang="zh-CN">
              <a:solidFill>
                <a:schemeClr val="tx1"/>
              </a:solidFill>
              <a:ea typeface="宋体" pitchFamily="2" charset="-122"/>
            </a:endParaRPr>
          </a:p>
          <a:p>
            <a:pPr lvl="1"/>
            <a:endParaRPr lang="en-US" altLang="zh-CN">
              <a:ea typeface="宋体" pitchFamily="2" charset="-122"/>
            </a:endParaRPr>
          </a:p>
          <a:p>
            <a:endParaRPr lang="en-US" altLang="zh-CN">
              <a:ea typeface="宋体" pitchFamily="2" charset="-122"/>
            </a:endParaRPr>
          </a:p>
          <a:p>
            <a:endParaRPr lang="zh-CN" altLang="en-US">
              <a:ea typeface="宋体" pitchFamily="2" charset="-122"/>
            </a:endParaRPr>
          </a:p>
        </p:txBody>
      </p:sp>
      <p:pic>
        <p:nvPicPr>
          <p:cNvPr id="2355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550" y="4079875"/>
            <a:ext cx="7715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9550" y="5448300"/>
            <a:ext cx="7715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7700" y="4079875"/>
            <a:ext cx="7715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6"/>
          <p:cNvSpPr txBox="1">
            <a:spLocks noChangeArrowheads="1"/>
          </p:cNvSpPr>
          <p:nvPr/>
        </p:nvSpPr>
        <p:spPr bwMode="auto">
          <a:xfrm>
            <a:off x="1619250" y="4581525"/>
            <a:ext cx="1035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2000"/>
              <a:t>点到点：</a:t>
            </a:r>
            <a:r>
              <a:rPr lang="zh-CN" altLang="en-US" sz="2000">
                <a:solidFill>
                  <a:srgbClr val="FF0000"/>
                </a:solidFill>
              </a:rPr>
              <a:t>单</a:t>
            </a:r>
            <a:r>
              <a:rPr lang="zh-CN" altLang="en-US" sz="2000"/>
              <a:t>链路</a:t>
            </a:r>
          </a:p>
        </p:txBody>
      </p:sp>
      <p:sp>
        <p:nvSpPr>
          <p:cNvPr id="8" name="TextBox 7"/>
          <p:cNvSpPr txBox="1">
            <a:spLocks noChangeArrowheads="1"/>
          </p:cNvSpPr>
          <p:nvPr/>
        </p:nvSpPr>
        <p:spPr bwMode="auto">
          <a:xfrm>
            <a:off x="6499225" y="4621213"/>
            <a:ext cx="20177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a:t>分布式：</a:t>
            </a:r>
            <a:endParaRPr lang="en-US" altLang="zh-CN" sz="2000"/>
          </a:p>
          <a:p>
            <a:pPr algn="ctr" eaLnBrk="1" hangingPunct="1"/>
            <a:r>
              <a:rPr lang="zh-CN" altLang="en-US" sz="2000">
                <a:solidFill>
                  <a:srgbClr val="FF0000"/>
                </a:solidFill>
              </a:rPr>
              <a:t>多链路相关性</a:t>
            </a:r>
          </a:p>
        </p:txBody>
      </p:sp>
      <p:pic>
        <p:nvPicPr>
          <p:cNvPr id="2356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5950" y="5513388"/>
            <a:ext cx="7715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p:nvCxnSpPr>
        <p:spPr>
          <a:xfrm flipH="1">
            <a:off x="3095625" y="4824413"/>
            <a:ext cx="0" cy="566737"/>
          </a:xfrm>
          <a:prstGeom prst="line">
            <a:avLst/>
          </a:prstGeom>
          <a:ln w="34925">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flipH="1">
            <a:off x="6113463" y="4824413"/>
            <a:ext cx="0" cy="566737"/>
          </a:xfrm>
          <a:prstGeom prst="line">
            <a:avLst/>
          </a:prstGeom>
          <a:ln w="34925">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a:off x="3135313" y="4803775"/>
            <a:ext cx="2978150" cy="587375"/>
          </a:xfrm>
          <a:prstGeom prst="line">
            <a:avLst/>
          </a:prstGeom>
          <a:ln w="34925">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V="1">
            <a:off x="3135313" y="4803775"/>
            <a:ext cx="2978150" cy="644525"/>
          </a:xfrm>
          <a:prstGeom prst="line">
            <a:avLst/>
          </a:prstGeom>
          <a:ln w="34925">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4" name="直接箭头连接符 13"/>
          <p:cNvCxnSpPr/>
          <p:nvPr/>
        </p:nvCxnSpPr>
        <p:spPr>
          <a:xfrm flipV="1">
            <a:off x="2387600" y="4975225"/>
            <a:ext cx="620713" cy="5381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4067175" y="5253038"/>
            <a:ext cx="144463" cy="560387"/>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6" name="Object 44"/>
          <p:cNvGraphicFramePr>
            <a:graphicFrameLocks noChangeAspect="1"/>
          </p:cNvGraphicFramePr>
          <p:nvPr/>
        </p:nvGraphicFramePr>
        <p:xfrm>
          <a:off x="1995488" y="5438775"/>
          <a:ext cx="392112" cy="374650"/>
        </p:xfrm>
        <a:graphic>
          <a:graphicData uri="http://schemas.openxmlformats.org/presentationml/2006/ole">
            <mc:AlternateContent xmlns:mc="http://schemas.openxmlformats.org/markup-compatibility/2006">
              <mc:Choice xmlns:v="urn:schemas-microsoft-com:vml" Requires="v">
                <p:oleObj spid="_x0000_s49250" name="Equation" r:id="rId7" imgW="266469" imgH="253780" progId="">
                  <p:embed/>
                </p:oleObj>
              </mc:Choice>
              <mc:Fallback>
                <p:oleObj name="Equation" r:id="rId7" imgW="266469" imgH="2537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5488" y="5438775"/>
                        <a:ext cx="392112"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7" name="直接箭头连接符 16"/>
          <p:cNvCxnSpPr/>
          <p:nvPr/>
        </p:nvCxnSpPr>
        <p:spPr>
          <a:xfrm flipV="1">
            <a:off x="2387600" y="4949825"/>
            <a:ext cx="1368425" cy="563563"/>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8" name="Object 45"/>
          <p:cNvGraphicFramePr>
            <a:graphicFrameLocks noChangeAspect="1"/>
          </p:cNvGraphicFramePr>
          <p:nvPr/>
        </p:nvGraphicFramePr>
        <p:xfrm>
          <a:off x="4141788" y="5803900"/>
          <a:ext cx="363537" cy="361950"/>
        </p:xfrm>
        <a:graphic>
          <a:graphicData uri="http://schemas.openxmlformats.org/presentationml/2006/ole">
            <mc:AlternateContent xmlns:mc="http://schemas.openxmlformats.org/markup-compatibility/2006">
              <mc:Choice xmlns:v="urn:schemas-microsoft-com:vml" Requires="v">
                <p:oleObj spid="_x0000_s49251" name="Equation" r:id="rId9" imgW="253780" imgH="253780" progId="">
                  <p:embed/>
                </p:oleObj>
              </mc:Choice>
              <mc:Fallback>
                <p:oleObj name="Equation" r:id="rId9" imgW="253780" imgH="25378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1788" y="5803900"/>
                        <a:ext cx="3635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9" name="直接箭头连接符 18"/>
          <p:cNvCxnSpPr/>
          <p:nvPr/>
        </p:nvCxnSpPr>
        <p:spPr>
          <a:xfrm flipH="1" flipV="1">
            <a:off x="3135313" y="5154613"/>
            <a:ext cx="1076325" cy="65881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535488" y="4581525"/>
            <a:ext cx="871537" cy="652463"/>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1" name="Object 46"/>
          <p:cNvGraphicFramePr>
            <a:graphicFrameLocks noChangeAspect="1"/>
          </p:cNvGraphicFramePr>
          <p:nvPr/>
        </p:nvGraphicFramePr>
        <p:xfrm>
          <a:off x="4351338" y="4249738"/>
          <a:ext cx="368300" cy="350837"/>
        </p:xfrm>
        <a:graphic>
          <a:graphicData uri="http://schemas.openxmlformats.org/presentationml/2006/ole">
            <mc:AlternateContent xmlns:mc="http://schemas.openxmlformats.org/markup-compatibility/2006">
              <mc:Choice xmlns:v="urn:schemas-microsoft-com:vml" Requires="v">
                <p:oleObj spid="_x0000_s49252" name="Equation" r:id="rId11" imgW="266469" imgH="253780" progId="">
                  <p:embed/>
                </p:oleObj>
              </mc:Choice>
              <mc:Fallback>
                <p:oleObj name="Equation" r:id="rId11" imgW="266469" imgH="25378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1338" y="4249738"/>
                        <a:ext cx="368300" cy="35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2" name="直接箭头连接符 21"/>
          <p:cNvCxnSpPr/>
          <p:nvPr/>
        </p:nvCxnSpPr>
        <p:spPr>
          <a:xfrm flipH="1">
            <a:off x="4067175" y="4581525"/>
            <a:ext cx="468313" cy="37465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1"/>
          </p:nvPr>
        </p:nvSpPr>
        <p:spPr/>
        <p:txBody>
          <a:bodyPr/>
          <a:lstStyle/>
          <a:p>
            <a:pPr>
              <a:defRPr/>
            </a:pPr>
            <a:fld id="{6031EF14-3A35-44F4-A506-F525C6624BEF}" type="slidenum">
              <a:rPr lang="zh-CN" altLang="en-US" smtClean="0"/>
              <a:pPr>
                <a:defRPr/>
              </a:pPr>
              <a:t>40</a:t>
            </a:fld>
            <a:endParaRPr lang="en-US" altLang="zh-CN"/>
          </a:p>
        </p:txBody>
      </p:sp>
    </p:spTree>
    <p:extLst>
      <p:ext uri="{BB962C8B-B14F-4D97-AF65-F5344CB8AC3E}">
        <p14:creationId xmlns:p14="http://schemas.microsoft.com/office/powerpoint/2010/main" val="18983084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nodeType="afterGroup">
                            <p:stCondLst>
                              <p:cond delay="2000"/>
                            </p:stCondLst>
                            <p:childTnLst>
                              <p:par>
                                <p:cTn id="31" presetID="10" presetClass="entr" presetSubtype="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nodeType="afterGroup">
                            <p:stCondLst>
                              <p:cond delay="3000"/>
                            </p:stCondLst>
                            <p:childTnLst>
                              <p:par>
                                <p:cTn id="41" presetID="1" presetClass="entr" presetSubtype="0" fill="hold" grpId="0" nodeType="afterEffect">
                                  <p:stCondLst>
                                    <p:cond delay="0"/>
                                  </p:stCondLst>
                                  <p:childTnLst>
                                    <p:set>
                                      <p:cBhvr>
                                        <p:cTn id="42"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pPr marL="342900" indent="-342900"/>
            <a:r>
              <a:rPr lang="zh-CN" altLang="en-US">
                <a:ea typeface="宋体" pitchFamily="2" charset="-122"/>
              </a:rPr>
              <a:t>信道模型面临的关键问题（</a:t>
            </a:r>
            <a:r>
              <a:rPr lang="zh-CN" altLang="en-US">
                <a:solidFill>
                  <a:srgbClr val="000000"/>
                </a:solidFill>
                <a:ea typeface="宋体" pitchFamily="2" charset="-122"/>
              </a:rPr>
              <a:t>探讨</a:t>
            </a:r>
            <a:r>
              <a:rPr lang="zh-CN" altLang="en-US">
                <a:ea typeface="宋体" pitchFamily="2" charset="-122"/>
              </a:rPr>
              <a:t>）</a:t>
            </a:r>
            <a:endParaRPr lang="en-US" altLang="zh-CN">
              <a:ea typeface="宋体" pitchFamily="2" charset="-122"/>
            </a:endParaRPr>
          </a:p>
        </p:txBody>
      </p:sp>
      <p:sp>
        <p:nvSpPr>
          <p:cNvPr id="24579" name="内容占位符 2"/>
          <p:cNvSpPr>
            <a:spLocks noGrp="1"/>
          </p:cNvSpPr>
          <p:nvPr>
            <p:ph idx="1"/>
          </p:nvPr>
        </p:nvSpPr>
        <p:spPr/>
        <p:txBody>
          <a:bodyPr/>
          <a:lstStyle/>
          <a:p>
            <a:r>
              <a:rPr lang="zh-CN" altLang="en-US" dirty="0">
                <a:solidFill>
                  <a:schemeClr val="tx1"/>
                </a:solidFill>
                <a:ea typeface="宋体" pitchFamily="2" charset="-122"/>
              </a:rPr>
              <a:t>时间性、频率性、空间性</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彼此关系，是否独立？</a:t>
            </a:r>
            <a:endParaRPr lang="en-US" altLang="zh-CN" dirty="0">
              <a:solidFill>
                <a:schemeClr val="tx1"/>
              </a:solidFill>
              <a:ea typeface="宋体" pitchFamily="2" charset="-122"/>
            </a:endParaRPr>
          </a:p>
          <a:p>
            <a:pPr lvl="1"/>
            <a:r>
              <a:rPr lang="zh-CN" altLang="zh-CN" dirty="0">
                <a:solidFill>
                  <a:schemeClr val="tx1"/>
                </a:solidFill>
                <a:ea typeface="宋体" pitchFamily="2" charset="-122"/>
              </a:rPr>
              <a:t>空时频多维信道模型</a:t>
            </a:r>
            <a:endParaRPr lang="en-US" altLang="zh-CN" dirty="0">
              <a:solidFill>
                <a:schemeClr val="tx1"/>
              </a:solidFill>
              <a:ea typeface="宋体" pitchFamily="2" charset="-122"/>
            </a:endParaRPr>
          </a:p>
          <a:p>
            <a:endParaRPr lang="en-US" altLang="zh-CN" b="0" dirty="0">
              <a:solidFill>
                <a:schemeClr val="tx1"/>
              </a:solidFill>
              <a:latin typeface="Arial" pitchFamily="34" charset="0"/>
              <a:ea typeface="宋体" pitchFamily="2" charset="-122"/>
            </a:endParaRPr>
          </a:p>
          <a:p>
            <a:r>
              <a:rPr lang="zh-CN" altLang="en-US" dirty="0">
                <a:solidFill>
                  <a:schemeClr val="tx1"/>
                </a:solidFill>
                <a:ea typeface="宋体" pitchFamily="2" charset="-122"/>
              </a:rPr>
              <a:t>随机性、确定性</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随机过程？射线跟踪？</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簇的概念</a:t>
            </a:r>
            <a:endParaRPr lang="en-US" altLang="zh-CN" dirty="0">
              <a:solidFill>
                <a:schemeClr val="tx1"/>
              </a:solidFill>
              <a:ea typeface="宋体" pitchFamily="2" charset="-122"/>
            </a:endParaRPr>
          </a:p>
          <a:p>
            <a:pPr lvl="2"/>
            <a:r>
              <a:rPr lang="zh-CN" altLang="zh-CN" dirty="0">
                <a:solidFill>
                  <a:schemeClr val="tx1"/>
                </a:solidFill>
              </a:rPr>
              <a:t>簇是一组具有相同或相近信道传播参数</a:t>
            </a:r>
            <a:endParaRPr lang="en-US" altLang="zh-CN" dirty="0">
              <a:solidFill>
                <a:schemeClr val="tx1"/>
              </a:solidFill>
            </a:endParaRPr>
          </a:p>
          <a:p>
            <a:pPr marL="914400" lvl="2" indent="0">
              <a:buNone/>
            </a:pPr>
            <a:r>
              <a:rPr lang="zh-CN" altLang="zh-CN" dirty="0">
                <a:solidFill>
                  <a:schemeClr val="tx1"/>
                </a:solidFill>
              </a:rPr>
              <a:t>（包括时延、波离角或波达角）的多径分量</a:t>
            </a:r>
            <a:endParaRPr lang="en-US" altLang="zh-CN" dirty="0">
              <a:solidFill>
                <a:schemeClr val="tx1"/>
              </a:solidFill>
              <a:ea typeface="宋体" pitchFamily="2" charset="-122"/>
            </a:endParaRPr>
          </a:p>
          <a:p>
            <a:r>
              <a:rPr lang="zh-CN" altLang="en-US" dirty="0">
                <a:solidFill>
                  <a:schemeClr val="tx1"/>
                </a:solidFill>
                <a:ea typeface="宋体" pitchFamily="2" charset="-122"/>
              </a:rPr>
              <a:t>相关性</a:t>
            </a:r>
            <a:endParaRPr lang="en-US" altLang="zh-CN" dirty="0">
              <a:solidFill>
                <a:schemeClr val="tx1"/>
              </a:solidFill>
              <a:ea typeface="宋体" pitchFamily="2" charset="-122"/>
            </a:endParaRPr>
          </a:p>
          <a:p>
            <a:pPr lvl="1"/>
            <a:r>
              <a:rPr lang="zh-CN" altLang="zh-CN" dirty="0">
                <a:solidFill>
                  <a:schemeClr val="tx1"/>
                </a:solidFill>
                <a:ea typeface="宋体" pitchFamily="2" charset="-122"/>
              </a:rPr>
              <a:t>链路间及参数间的相关性</a:t>
            </a:r>
            <a:endParaRPr lang="zh-CN" altLang="en-US" dirty="0">
              <a:solidFill>
                <a:schemeClr val="tx1"/>
              </a:solidFill>
              <a:ea typeface="宋体" pitchFamily="2" charset="-122"/>
            </a:endParaRPr>
          </a:p>
        </p:txBody>
      </p:sp>
      <p:grpSp>
        <p:nvGrpSpPr>
          <p:cNvPr id="24581" name="Group 5"/>
          <p:cNvGrpSpPr>
            <a:grpSpLocks/>
          </p:cNvGrpSpPr>
          <p:nvPr/>
        </p:nvGrpSpPr>
        <p:grpSpPr bwMode="auto">
          <a:xfrm>
            <a:off x="5354638" y="1052513"/>
            <a:ext cx="2373312" cy="2187575"/>
            <a:chOff x="912" y="821"/>
            <a:chExt cx="3563" cy="2989"/>
          </a:xfrm>
        </p:grpSpPr>
        <p:sp>
          <p:nvSpPr>
            <p:cNvPr id="24582" name="Oval 6"/>
            <p:cNvSpPr>
              <a:spLocks noChangeArrowheads="1"/>
            </p:cNvSpPr>
            <p:nvPr/>
          </p:nvSpPr>
          <p:spPr bwMode="gray">
            <a:xfrm>
              <a:off x="3378" y="1646"/>
              <a:ext cx="468" cy="130"/>
            </a:xfrm>
            <a:prstGeom prst="ellipse">
              <a:avLst/>
            </a:prstGeom>
            <a:gradFill rotWithShape="1">
              <a:gsLst>
                <a:gs pos="0">
                  <a:srgbClr val="B2B2B2"/>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4583" name="Oval 7"/>
            <p:cNvSpPr>
              <a:spLocks noChangeArrowheads="1"/>
            </p:cNvSpPr>
            <p:nvPr/>
          </p:nvSpPr>
          <p:spPr bwMode="gray">
            <a:xfrm>
              <a:off x="2568" y="2708"/>
              <a:ext cx="792" cy="220"/>
            </a:xfrm>
            <a:prstGeom prst="ellipse">
              <a:avLst/>
            </a:prstGeom>
            <a:gradFill rotWithShape="1">
              <a:gsLst>
                <a:gs pos="0">
                  <a:srgbClr val="B2B2B2"/>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4584" name="Oval 8"/>
            <p:cNvSpPr>
              <a:spLocks noChangeArrowheads="1"/>
            </p:cNvSpPr>
            <p:nvPr/>
          </p:nvSpPr>
          <p:spPr bwMode="gray">
            <a:xfrm>
              <a:off x="1056" y="3125"/>
              <a:ext cx="933" cy="259"/>
            </a:xfrm>
            <a:prstGeom prst="ellipse">
              <a:avLst/>
            </a:prstGeom>
            <a:gradFill rotWithShape="1">
              <a:gsLst>
                <a:gs pos="0">
                  <a:srgbClr val="B2B2B2"/>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4585" name="Rectangle 9"/>
            <p:cNvSpPr>
              <a:spLocks noChangeArrowheads="1"/>
            </p:cNvSpPr>
            <p:nvPr/>
          </p:nvSpPr>
          <p:spPr bwMode="gray">
            <a:xfrm rot="-7829975">
              <a:off x="3095" y="2642"/>
              <a:ext cx="605" cy="121"/>
            </a:xfrm>
            <a:prstGeom prst="rect">
              <a:avLst/>
            </a:prstGeom>
            <a:gradFill rotWithShape="1">
              <a:gsLst>
                <a:gs pos="0">
                  <a:srgbClr val="454545"/>
                </a:gs>
                <a:gs pos="50000">
                  <a:srgbClr val="969696"/>
                </a:gs>
                <a:gs pos="100000">
                  <a:srgbClr val="45454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p>
          </p:txBody>
        </p:sp>
        <p:sp>
          <p:nvSpPr>
            <p:cNvPr id="24586" name="Rectangle 10"/>
            <p:cNvSpPr>
              <a:spLocks noChangeArrowheads="1"/>
            </p:cNvSpPr>
            <p:nvPr/>
          </p:nvSpPr>
          <p:spPr bwMode="gray">
            <a:xfrm rot="-743917">
              <a:off x="1842" y="2357"/>
              <a:ext cx="636" cy="109"/>
            </a:xfrm>
            <a:prstGeom prst="rect">
              <a:avLst/>
            </a:prstGeom>
            <a:gradFill rotWithShape="1">
              <a:gsLst>
                <a:gs pos="0">
                  <a:srgbClr val="454545"/>
                </a:gs>
                <a:gs pos="50000">
                  <a:srgbClr val="969696"/>
                </a:gs>
                <a:gs pos="100000">
                  <a:srgbClr val="45454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p>
          </p:txBody>
        </p:sp>
        <p:sp>
          <p:nvSpPr>
            <p:cNvPr id="24587" name="Rectangle 11"/>
            <p:cNvSpPr>
              <a:spLocks noChangeArrowheads="1"/>
            </p:cNvSpPr>
            <p:nvPr/>
          </p:nvSpPr>
          <p:spPr bwMode="gray">
            <a:xfrm rot="-3205350">
              <a:off x="3175" y="1668"/>
              <a:ext cx="376" cy="83"/>
            </a:xfrm>
            <a:prstGeom prst="rect">
              <a:avLst/>
            </a:prstGeom>
            <a:gradFill rotWithShape="1">
              <a:gsLst>
                <a:gs pos="0">
                  <a:srgbClr val="454545"/>
                </a:gs>
                <a:gs pos="50000">
                  <a:srgbClr val="969696"/>
                </a:gs>
                <a:gs pos="100000">
                  <a:srgbClr val="45454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p>
          </p:txBody>
        </p:sp>
        <p:grpSp>
          <p:nvGrpSpPr>
            <p:cNvPr id="24588" name="Group 12"/>
            <p:cNvGrpSpPr>
              <a:grpSpLocks/>
            </p:cNvGrpSpPr>
            <p:nvPr/>
          </p:nvGrpSpPr>
          <p:grpSpPr bwMode="auto">
            <a:xfrm>
              <a:off x="2433" y="1689"/>
              <a:ext cx="1014" cy="1002"/>
              <a:chOff x="2016" y="1920"/>
              <a:chExt cx="1680" cy="1680"/>
            </a:xfrm>
          </p:grpSpPr>
          <p:sp>
            <p:nvSpPr>
              <p:cNvPr id="26" name="Oval 13"/>
              <p:cNvSpPr>
                <a:spLocks noChangeArrowheads="1"/>
              </p:cNvSpPr>
              <p:nvPr/>
            </p:nvSpPr>
            <p:spPr bwMode="gray">
              <a:xfrm>
                <a:off x="2015" y="1919"/>
                <a:ext cx="1682"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p:spPr>
            <p:txBody>
              <a:bodyPr wrap="none" anchor="ctr"/>
              <a:lstStyle/>
              <a:p>
                <a:pPr algn="r" fontAlgn="auto">
                  <a:spcBef>
                    <a:spcPts val="0"/>
                  </a:spcBef>
                  <a:spcAft>
                    <a:spcPts val="0"/>
                  </a:spcAft>
                  <a:defRPr/>
                </a:pPr>
                <a:endParaRPr lang="zh-CN" altLang="en-US">
                  <a:latin typeface="+mn-lt"/>
                  <a:ea typeface="+mn-ea"/>
                </a:endParaRPr>
              </a:p>
            </p:txBody>
          </p:sp>
          <p:sp>
            <p:nvSpPr>
              <p:cNvPr id="24603" name="Freeform 14"/>
              <p:cNvSpPr>
                <a:spLocks/>
              </p:cNvSpPr>
              <p:nvPr/>
            </p:nvSpPr>
            <p:spPr bwMode="gray">
              <a:xfrm>
                <a:off x="2208" y="1948"/>
                <a:ext cx="1296" cy="634"/>
              </a:xfrm>
              <a:custGeom>
                <a:avLst/>
                <a:gdLst>
                  <a:gd name="T0" fmla="*/ 1160 w 1321"/>
                  <a:gd name="T1" fmla="*/ 199 h 712"/>
                  <a:gd name="T2" fmla="*/ 1174 w 1321"/>
                  <a:gd name="T3" fmla="*/ 221 h 712"/>
                  <a:gd name="T4" fmla="*/ 1177 w 1321"/>
                  <a:gd name="T5" fmla="*/ 240 h 712"/>
                  <a:gd name="T6" fmla="*/ 1172 w 1321"/>
                  <a:gd name="T7" fmla="*/ 257 h 712"/>
                  <a:gd name="T8" fmla="*/ 1157 w 1321"/>
                  <a:gd name="T9" fmla="*/ 273 h 712"/>
                  <a:gd name="T10" fmla="*/ 1134 w 1321"/>
                  <a:gd name="T11" fmla="*/ 289 h 712"/>
                  <a:gd name="T12" fmla="*/ 1105 w 1321"/>
                  <a:gd name="T13" fmla="*/ 301 h 712"/>
                  <a:gd name="T14" fmla="*/ 1066 w 1321"/>
                  <a:gd name="T15" fmla="*/ 313 h 712"/>
                  <a:gd name="T16" fmla="*/ 1023 w 1321"/>
                  <a:gd name="T17" fmla="*/ 324 h 712"/>
                  <a:gd name="T18" fmla="*/ 973 w 1321"/>
                  <a:gd name="T19" fmla="*/ 332 h 712"/>
                  <a:gd name="T20" fmla="*/ 919 w 1321"/>
                  <a:gd name="T21" fmla="*/ 340 h 712"/>
                  <a:gd name="T22" fmla="*/ 862 w 1321"/>
                  <a:gd name="T23" fmla="*/ 345 h 712"/>
                  <a:gd name="T24" fmla="*/ 799 w 1321"/>
                  <a:gd name="T25" fmla="*/ 351 h 712"/>
                  <a:gd name="T26" fmla="*/ 735 w 1321"/>
                  <a:gd name="T27" fmla="*/ 354 h 712"/>
                  <a:gd name="T28" fmla="*/ 709 w 1321"/>
                  <a:gd name="T29" fmla="*/ 355 h 712"/>
                  <a:gd name="T30" fmla="*/ 425 w 1321"/>
                  <a:gd name="T31" fmla="*/ 355 h 712"/>
                  <a:gd name="T32" fmla="*/ 421 w 1321"/>
                  <a:gd name="T33" fmla="*/ 355 h 712"/>
                  <a:gd name="T34" fmla="*/ 365 w 1321"/>
                  <a:gd name="T35" fmla="*/ 353 h 712"/>
                  <a:gd name="T36" fmla="*/ 311 w 1321"/>
                  <a:gd name="T37" fmla="*/ 351 h 712"/>
                  <a:gd name="T38" fmla="*/ 260 w 1321"/>
                  <a:gd name="T39" fmla="*/ 347 h 712"/>
                  <a:gd name="T40" fmla="*/ 211 w 1321"/>
                  <a:gd name="T41" fmla="*/ 344 h 712"/>
                  <a:gd name="T42" fmla="*/ 167 w 1321"/>
                  <a:gd name="T43" fmla="*/ 337 h 712"/>
                  <a:gd name="T44" fmla="*/ 126 w 1321"/>
                  <a:gd name="T45" fmla="*/ 329 h 712"/>
                  <a:gd name="T46" fmla="*/ 90 w 1321"/>
                  <a:gd name="T47" fmla="*/ 323 h 712"/>
                  <a:gd name="T48" fmla="*/ 61 w 1321"/>
                  <a:gd name="T49" fmla="*/ 314 h 712"/>
                  <a:gd name="T50" fmla="*/ 33 w 1321"/>
                  <a:gd name="T51" fmla="*/ 303 h 712"/>
                  <a:gd name="T52" fmla="*/ 18 w 1321"/>
                  <a:gd name="T53" fmla="*/ 290 h 712"/>
                  <a:gd name="T54" fmla="*/ 6 w 1321"/>
                  <a:gd name="T55" fmla="*/ 276 h 712"/>
                  <a:gd name="T56" fmla="*/ 0 w 1321"/>
                  <a:gd name="T57" fmla="*/ 261 h 712"/>
                  <a:gd name="T58" fmla="*/ 0 w 1321"/>
                  <a:gd name="T59" fmla="*/ 259 h 712"/>
                  <a:gd name="T60" fmla="*/ 4 w 1321"/>
                  <a:gd name="T61" fmla="*/ 242 h 712"/>
                  <a:gd name="T62" fmla="*/ 16 w 1321"/>
                  <a:gd name="T63" fmla="*/ 222 h 712"/>
                  <a:gd name="T64" fmla="*/ 45 w 1321"/>
                  <a:gd name="T65" fmla="*/ 184 h 712"/>
                  <a:gd name="T66" fmla="*/ 82 w 1321"/>
                  <a:gd name="T67" fmla="*/ 149 h 712"/>
                  <a:gd name="T68" fmla="*/ 130 w 1321"/>
                  <a:gd name="T69" fmla="*/ 118 h 712"/>
                  <a:gd name="T70" fmla="*/ 181 w 1321"/>
                  <a:gd name="T71" fmla="*/ 88 h 712"/>
                  <a:gd name="T72" fmla="*/ 240 w 1321"/>
                  <a:gd name="T73" fmla="*/ 61 h 712"/>
                  <a:gd name="T74" fmla="*/ 305 w 1321"/>
                  <a:gd name="T75" fmla="*/ 41 h 712"/>
                  <a:gd name="T76" fmla="*/ 370 w 1321"/>
                  <a:gd name="T77" fmla="*/ 23 h 712"/>
                  <a:gd name="T78" fmla="*/ 443 w 1321"/>
                  <a:gd name="T79" fmla="*/ 11 h 712"/>
                  <a:gd name="T80" fmla="*/ 518 w 1321"/>
                  <a:gd name="T81" fmla="*/ 4 h 712"/>
                  <a:gd name="T82" fmla="*/ 595 w 1321"/>
                  <a:gd name="T83" fmla="*/ 0 h 712"/>
                  <a:gd name="T84" fmla="*/ 595 w 1321"/>
                  <a:gd name="T85" fmla="*/ 0 h 712"/>
                  <a:gd name="T86" fmla="*/ 677 w 1321"/>
                  <a:gd name="T87" fmla="*/ 4 h 712"/>
                  <a:gd name="T88" fmla="*/ 755 w 1321"/>
                  <a:gd name="T89" fmla="*/ 11 h 712"/>
                  <a:gd name="T90" fmla="*/ 831 w 1321"/>
                  <a:gd name="T91" fmla="*/ 26 h 712"/>
                  <a:gd name="T92" fmla="*/ 901 w 1321"/>
                  <a:gd name="T93" fmla="*/ 45 h 712"/>
                  <a:gd name="T94" fmla="*/ 965 w 1321"/>
                  <a:gd name="T95" fmla="*/ 69 h 712"/>
                  <a:gd name="T96" fmla="*/ 1024 w 1321"/>
                  <a:gd name="T97" fmla="*/ 97 h 712"/>
                  <a:gd name="T98" fmla="*/ 1077 w 1321"/>
                  <a:gd name="T99" fmla="*/ 127 h 712"/>
                  <a:gd name="T100" fmla="*/ 1122 w 1321"/>
                  <a:gd name="T101" fmla="*/ 162 h 712"/>
                  <a:gd name="T102" fmla="*/ 1160 w 1321"/>
                  <a:gd name="T103" fmla="*/ 199 h 712"/>
                  <a:gd name="T104" fmla="*/ 1160 w 1321"/>
                  <a:gd name="T105" fmla="*/ 19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 name="Text Box 15"/>
            <p:cNvSpPr txBox="1">
              <a:spLocks noChangeArrowheads="1"/>
            </p:cNvSpPr>
            <p:nvPr/>
          </p:nvSpPr>
          <p:spPr bwMode="gray">
            <a:xfrm>
              <a:off x="2444" y="1886"/>
              <a:ext cx="975" cy="1260"/>
            </a:xfrm>
            <a:prstGeom prst="rect">
              <a:avLst/>
            </a:prstGeom>
            <a:noFill/>
            <a:ln>
              <a:noFill/>
            </a:ln>
            <a:effectLst/>
            <a:extLst/>
          </p:spPr>
          <p:txBody>
            <a:bodyPr wrap="none">
              <a:spAutoFit/>
            </a:bodyPr>
            <a:lstStyle/>
            <a:p>
              <a:pPr algn="ctr" eaLnBrk="0" fontAlgn="auto" hangingPunct="0">
                <a:spcBef>
                  <a:spcPts val="0"/>
                </a:spcBef>
                <a:spcAft>
                  <a:spcPts val="0"/>
                </a:spcAft>
                <a:defRPr/>
              </a:pPr>
              <a:r>
                <a:rPr lang="zh-CN" altLang="en-US" b="1" dirty="0">
                  <a:solidFill>
                    <a:srgbClr val="FFFFFF"/>
                  </a:solidFill>
                  <a:effectLst>
                    <a:outerShdw blurRad="38100" dist="38100" dir="2700000" algn="tl">
                      <a:srgbClr val="C0C0C0"/>
                    </a:outerShdw>
                  </a:effectLst>
                  <a:latin typeface="+mn-lt"/>
                  <a:ea typeface="+mn-ea"/>
                </a:rPr>
                <a:t>耦合</a:t>
              </a:r>
            </a:p>
            <a:p>
              <a:pPr algn="ctr" eaLnBrk="0" fontAlgn="auto" hangingPunct="0">
                <a:spcBef>
                  <a:spcPts val="0"/>
                </a:spcBef>
                <a:spcAft>
                  <a:spcPts val="0"/>
                </a:spcAft>
                <a:defRPr/>
              </a:pPr>
              <a:endParaRPr lang="zh-CN" altLang="en-US" b="1" dirty="0">
                <a:solidFill>
                  <a:srgbClr val="FFFFFF"/>
                </a:solidFill>
                <a:effectLst>
                  <a:outerShdw blurRad="38100" dist="38100" dir="2700000" algn="tl">
                    <a:srgbClr val="C0C0C0"/>
                  </a:outerShdw>
                </a:effectLst>
                <a:latin typeface="+mn-lt"/>
                <a:ea typeface="+mn-ea"/>
              </a:endParaRPr>
            </a:p>
            <a:p>
              <a:pPr algn="ctr" eaLnBrk="0" fontAlgn="auto" hangingPunct="0">
                <a:spcBef>
                  <a:spcPts val="0"/>
                </a:spcBef>
                <a:spcAft>
                  <a:spcPts val="0"/>
                </a:spcAft>
                <a:defRPr/>
              </a:pPr>
              <a:endParaRPr lang="en-US" altLang="zh-CN" b="1" dirty="0">
                <a:solidFill>
                  <a:srgbClr val="FFFFFF"/>
                </a:solidFill>
                <a:effectLst>
                  <a:outerShdw blurRad="38100" dist="38100" dir="2700000" algn="tl">
                    <a:srgbClr val="C0C0C0"/>
                  </a:outerShdw>
                </a:effectLst>
                <a:latin typeface="+mn-lt"/>
                <a:ea typeface="+mn-ea"/>
              </a:endParaRPr>
            </a:p>
          </p:txBody>
        </p:sp>
        <p:grpSp>
          <p:nvGrpSpPr>
            <p:cNvPr id="24590" name="Group 16"/>
            <p:cNvGrpSpPr>
              <a:grpSpLocks/>
            </p:cNvGrpSpPr>
            <p:nvPr/>
          </p:nvGrpSpPr>
          <p:grpSpPr bwMode="auto">
            <a:xfrm>
              <a:off x="3334" y="821"/>
              <a:ext cx="932" cy="885"/>
              <a:chOff x="2016" y="1920"/>
              <a:chExt cx="1680" cy="1680"/>
            </a:xfrm>
          </p:grpSpPr>
          <p:sp>
            <p:nvSpPr>
              <p:cNvPr id="24" name="Oval 17"/>
              <p:cNvSpPr>
                <a:spLocks noChangeArrowheads="1"/>
              </p:cNvSpPr>
              <p:nvPr/>
            </p:nvSpPr>
            <p:spPr bwMode="gray">
              <a:xfrm>
                <a:off x="2015" y="1920"/>
                <a:ext cx="1680" cy="1680"/>
              </a:xfrm>
              <a:prstGeom prst="ellipse">
                <a:avLst/>
              </a:prstGeom>
              <a:gradFill rotWithShape="1">
                <a:gsLst>
                  <a:gs pos="0">
                    <a:schemeClr val="accent1"/>
                  </a:gs>
                  <a:gs pos="100000">
                    <a:schemeClr val="accent1">
                      <a:gamma/>
                      <a:shade val="45490"/>
                      <a:invGamma/>
                    </a:schemeClr>
                  </a:gs>
                </a:gsLst>
                <a:lin ang="5400000" scaled="1"/>
              </a:gradFill>
              <a:ln>
                <a:noFill/>
              </a:ln>
              <a:effectLst/>
              <a:extLst/>
            </p:spPr>
            <p:txBody>
              <a:bodyPr wrap="none" anchor="ctr"/>
              <a:lstStyle/>
              <a:p>
                <a:pPr algn="r" fontAlgn="auto">
                  <a:spcBef>
                    <a:spcPts val="0"/>
                  </a:spcBef>
                  <a:spcAft>
                    <a:spcPts val="0"/>
                  </a:spcAft>
                  <a:defRPr/>
                </a:pPr>
                <a:endParaRPr lang="zh-CN" altLang="en-US">
                  <a:latin typeface="+mn-lt"/>
                  <a:ea typeface="+mn-ea"/>
                </a:endParaRPr>
              </a:p>
            </p:txBody>
          </p:sp>
          <p:sp>
            <p:nvSpPr>
              <p:cNvPr id="24601" name="Freeform 18"/>
              <p:cNvSpPr>
                <a:spLocks/>
              </p:cNvSpPr>
              <p:nvPr/>
            </p:nvSpPr>
            <p:spPr bwMode="gray">
              <a:xfrm>
                <a:off x="2208" y="1948"/>
                <a:ext cx="1296" cy="634"/>
              </a:xfrm>
              <a:custGeom>
                <a:avLst/>
                <a:gdLst>
                  <a:gd name="T0" fmla="*/ 1160 w 1321"/>
                  <a:gd name="T1" fmla="*/ 199 h 712"/>
                  <a:gd name="T2" fmla="*/ 1174 w 1321"/>
                  <a:gd name="T3" fmla="*/ 221 h 712"/>
                  <a:gd name="T4" fmla="*/ 1177 w 1321"/>
                  <a:gd name="T5" fmla="*/ 240 h 712"/>
                  <a:gd name="T6" fmla="*/ 1172 w 1321"/>
                  <a:gd name="T7" fmla="*/ 257 h 712"/>
                  <a:gd name="T8" fmla="*/ 1157 w 1321"/>
                  <a:gd name="T9" fmla="*/ 273 h 712"/>
                  <a:gd name="T10" fmla="*/ 1134 w 1321"/>
                  <a:gd name="T11" fmla="*/ 289 h 712"/>
                  <a:gd name="T12" fmla="*/ 1105 w 1321"/>
                  <a:gd name="T13" fmla="*/ 301 h 712"/>
                  <a:gd name="T14" fmla="*/ 1066 w 1321"/>
                  <a:gd name="T15" fmla="*/ 313 h 712"/>
                  <a:gd name="T16" fmla="*/ 1023 w 1321"/>
                  <a:gd name="T17" fmla="*/ 324 h 712"/>
                  <a:gd name="T18" fmla="*/ 973 w 1321"/>
                  <a:gd name="T19" fmla="*/ 332 h 712"/>
                  <a:gd name="T20" fmla="*/ 919 w 1321"/>
                  <a:gd name="T21" fmla="*/ 340 h 712"/>
                  <a:gd name="T22" fmla="*/ 862 w 1321"/>
                  <a:gd name="T23" fmla="*/ 345 h 712"/>
                  <a:gd name="T24" fmla="*/ 799 w 1321"/>
                  <a:gd name="T25" fmla="*/ 351 h 712"/>
                  <a:gd name="T26" fmla="*/ 735 w 1321"/>
                  <a:gd name="T27" fmla="*/ 354 h 712"/>
                  <a:gd name="T28" fmla="*/ 709 w 1321"/>
                  <a:gd name="T29" fmla="*/ 355 h 712"/>
                  <a:gd name="T30" fmla="*/ 425 w 1321"/>
                  <a:gd name="T31" fmla="*/ 355 h 712"/>
                  <a:gd name="T32" fmla="*/ 421 w 1321"/>
                  <a:gd name="T33" fmla="*/ 355 h 712"/>
                  <a:gd name="T34" fmla="*/ 365 w 1321"/>
                  <a:gd name="T35" fmla="*/ 353 h 712"/>
                  <a:gd name="T36" fmla="*/ 311 w 1321"/>
                  <a:gd name="T37" fmla="*/ 351 h 712"/>
                  <a:gd name="T38" fmla="*/ 260 w 1321"/>
                  <a:gd name="T39" fmla="*/ 347 h 712"/>
                  <a:gd name="T40" fmla="*/ 211 w 1321"/>
                  <a:gd name="T41" fmla="*/ 344 h 712"/>
                  <a:gd name="T42" fmla="*/ 167 w 1321"/>
                  <a:gd name="T43" fmla="*/ 337 h 712"/>
                  <a:gd name="T44" fmla="*/ 126 w 1321"/>
                  <a:gd name="T45" fmla="*/ 329 h 712"/>
                  <a:gd name="T46" fmla="*/ 90 w 1321"/>
                  <a:gd name="T47" fmla="*/ 323 h 712"/>
                  <a:gd name="T48" fmla="*/ 61 w 1321"/>
                  <a:gd name="T49" fmla="*/ 314 h 712"/>
                  <a:gd name="T50" fmla="*/ 33 w 1321"/>
                  <a:gd name="T51" fmla="*/ 303 h 712"/>
                  <a:gd name="T52" fmla="*/ 18 w 1321"/>
                  <a:gd name="T53" fmla="*/ 290 h 712"/>
                  <a:gd name="T54" fmla="*/ 6 w 1321"/>
                  <a:gd name="T55" fmla="*/ 276 h 712"/>
                  <a:gd name="T56" fmla="*/ 0 w 1321"/>
                  <a:gd name="T57" fmla="*/ 261 h 712"/>
                  <a:gd name="T58" fmla="*/ 0 w 1321"/>
                  <a:gd name="T59" fmla="*/ 259 h 712"/>
                  <a:gd name="T60" fmla="*/ 4 w 1321"/>
                  <a:gd name="T61" fmla="*/ 242 h 712"/>
                  <a:gd name="T62" fmla="*/ 16 w 1321"/>
                  <a:gd name="T63" fmla="*/ 222 h 712"/>
                  <a:gd name="T64" fmla="*/ 45 w 1321"/>
                  <a:gd name="T65" fmla="*/ 184 h 712"/>
                  <a:gd name="T66" fmla="*/ 82 w 1321"/>
                  <a:gd name="T67" fmla="*/ 149 h 712"/>
                  <a:gd name="T68" fmla="*/ 130 w 1321"/>
                  <a:gd name="T69" fmla="*/ 118 h 712"/>
                  <a:gd name="T70" fmla="*/ 181 w 1321"/>
                  <a:gd name="T71" fmla="*/ 88 h 712"/>
                  <a:gd name="T72" fmla="*/ 240 w 1321"/>
                  <a:gd name="T73" fmla="*/ 61 h 712"/>
                  <a:gd name="T74" fmla="*/ 305 w 1321"/>
                  <a:gd name="T75" fmla="*/ 41 h 712"/>
                  <a:gd name="T76" fmla="*/ 370 w 1321"/>
                  <a:gd name="T77" fmla="*/ 23 h 712"/>
                  <a:gd name="T78" fmla="*/ 443 w 1321"/>
                  <a:gd name="T79" fmla="*/ 11 h 712"/>
                  <a:gd name="T80" fmla="*/ 518 w 1321"/>
                  <a:gd name="T81" fmla="*/ 4 h 712"/>
                  <a:gd name="T82" fmla="*/ 595 w 1321"/>
                  <a:gd name="T83" fmla="*/ 0 h 712"/>
                  <a:gd name="T84" fmla="*/ 595 w 1321"/>
                  <a:gd name="T85" fmla="*/ 0 h 712"/>
                  <a:gd name="T86" fmla="*/ 677 w 1321"/>
                  <a:gd name="T87" fmla="*/ 4 h 712"/>
                  <a:gd name="T88" fmla="*/ 755 w 1321"/>
                  <a:gd name="T89" fmla="*/ 11 h 712"/>
                  <a:gd name="T90" fmla="*/ 831 w 1321"/>
                  <a:gd name="T91" fmla="*/ 26 h 712"/>
                  <a:gd name="T92" fmla="*/ 901 w 1321"/>
                  <a:gd name="T93" fmla="*/ 45 h 712"/>
                  <a:gd name="T94" fmla="*/ 965 w 1321"/>
                  <a:gd name="T95" fmla="*/ 69 h 712"/>
                  <a:gd name="T96" fmla="*/ 1024 w 1321"/>
                  <a:gd name="T97" fmla="*/ 97 h 712"/>
                  <a:gd name="T98" fmla="*/ 1077 w 1321"/>
                  <a:gd name="T99" fmla="*/ 127 h 712"/>
                  <a:gd name="T100" fmla="*/ 1122 w 1321"/>
                  <a:gd name="T101" fmla="*/ 162 h 712"/>
                  <a:gd name="T102" fmla="*/ 1160 w 1321"/>
                  <a:gd name="T103" fmla="*/ 199 h 712"/>
                  <a:gd name="T104" fmla="*/ 1160 w 1321"/>
                  <a:gd name="T105" fmla="*/ 19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 name="Text Box 19"/>
            <p:cNvSpPr txBox="1">
              <a:spLocks noChangeArrowheads="1"/>
            </p:cNvSpPr>
            <p:nvPr/>
          </p:nvSpPr>
          <p:spPr bwMode="gray">
            <a:xfrm>
              <a:off x="3257" y="1070"/>
              <a:ext cx="1087" cy="421"/>
            </a:xfrm>
            <a:prstGeom prst="rect">
              <a:avLst/>
            </a:prstGeom>
            <a:noFill/>
            <a:ln>
              <a:noFill/>
            </a:ln>
            <a:effectLst/>
            <a:extLst/>
          </p:spPr>
          <p:txBody>
            <a:bodyPr wrap="none">
              <a:spAutoFit/>
            </a:bodyPr>
            <a:lstStyle/>
            <a:p>
              <a:pPr algn="ctr" eaLnBrk="0" fontAlgn="auto" hangingPunct="0">
                <a:spcBef>
                  <a:spcPts val="0"/>
                </a:spcBef>
                <a:spcAft>
                  <a:spcPts val="0"/>
                </a:spcAft>
                <a:defRPr/>
              </a:pPr>
              <a:r>
                <a:rPr lang="zh-CN" altLang="en-US" sz="1400" dirty="0">
                  <a:solidFill>
                    <a:srgbClr val="FFFFFF"/>
                  </a:solidFill>
                  <a:effectLst>
                    <a:outerShdw blurRad="38100" dist="38100" dir="2700000" algn="tl">
                      <a:srgbClr val="C0C0C0"/>
                    </a:outerShdw>
                  </a:effectLst>
                  <a:latin typeface="Verdana" pitchFamily="34" charset="0"/>
                  <a:ea typeface="+mn-ea"/>
                </a:rPr>
                <a:t>时间域</a:t>
              </a:r>
              <a:endParaRPr lang="en-US" altLang="zh-CN" sz="1400" dirty="0">
                <a:solidFill>
                  <a:srgbClr val="FFFFFF"/>
                </a:solidFill>
                <a:effectLst>
                  <a:outerShdw blurRad="38100" dist="38100" dir="2700000" algn="tl">
                    <a:srgbClr val="C0C0C0"/>
                  </a:outerShdw>
                </a:effectLst>
                <a:latin typeface="Verdana" pitchFamily="34" charset="0"/>
                <a:ea typeface="+mn-ea"/>
              </a:endParaRPr>
            </a:p>
          </p:txBody>
        </p:sp>
        <p:grpSp>
          <p:nvGrpSpPr>
            <p:cNvPr id="24592" name="Group 20"/>
            <p:cNvGrpSpPr>
              <a:grpSpLocks/>
            </p:cNvGrpSpPr>
            <p:nvPr/>
          </p:nvGrpSpPr>
          <p:grpSpPr bwMode="auto">
            <a:xfrm>
              <a:off x="912" y="1939"/>
              <a:ext cx="1099" cy="1128"/>
              <a:chOff x="2016" y="1920"/>
              <a:chExt cx="1680" cy="1680"/>
            </a:xfrm>
          </p:grpSpPr>
          <p:sp>
            <p:nvSpPr>
              <p:cNvPr id="22" name="Oval 21"/>
              <p:cNvSpPr>
                <a:spLocks noChangeArrowheads="1"/>
              </p:cNvSpPr>
              <p:nvPr/>
            </p:nvSpPr>
            <p:spPr bwMode="gray">
              <a:xfrm>
                <a:off x="2016" y="1919"/>
                <a:ext cx="1680" cy="1680"/>
              </a:xfrm>
              <a:prstGeom prst="ellipse">
                <a:avLst/>
              </a:prstGeom>
              <a:gradFill rotWithShape="1">
                <a:gsLst>
                  <a:gs pos="0">
                    <a:schemeClr val="accent2"/>
                  </a:gs>
                  <a:gs pos="100000">
                    <a:schemeClr val="accent2">
                      <a:gamma/>
                      <a:shade val="72549"/>
                      <a:invGamma/>
                    </a:schemeClr>
                  </a:gs>
                </a:gsLst>
                <a:lin ang="5400000" scaled="1"/>
              </a:gradFill>
              <a:ln>
                <a:noFill/>
              </a:ln>
              <a:effectLst/>
              <a:extLst/>
            </p:spPr>
            <p:txBody>
              <a:bodyPr wrap="none" anchor="ctr"/>
              <a:lstStyle/>
              <a:p>
                <a:pPr algn="r" fontAlgn="auto">
                  <a:spcBef>
                    <a:spcPts val="0"/>
                  </a:spcBef>
                  <a:spcAft>
                    <a:spcPts val="0"/>
                  </a:spcAft>
                  <a:defRPr/>
                </a:pPr>
                <a:endParaRPr lang="zh-CN" altLang="en-US">
                  <a:latin typeface="+mn-lt"/>
                  <a:ea typeface="+mn-ea"/>
                </a:endParaRPr>
              </a:p>
            </p:txBody>
          </p:sp>
          <p:sp>
            <p:nvSpPr>
              <p:cNvPr id="24599" name="Freeform 22"/>
              <p:cNvSpPr>
                <a:spLocks/>
              </p:cNvSpPr>
              <p:nvPr/>
            </p:nvSpPr>
            <p:spPr bwMode="gray">
              <a:xfrm>
                <a:off x="2208" y="1948"/>
                <a:ext cx="1296" cy="634"/>
              </a:xfrm>
              <a:custGeom>
                <a:avLst/>
                <a:gdLst>
                  <a:gd name="T0" fmla="*/ 1160 w 1321"/>
                  <a:gd name="T1" fmla="*/ 199 h 712"/>
                  <a:gd name="T2" fmla="*/ 1174 w 1321"/>
                  <a:gd name="T3" fmla="*/ 221 h 712"/>
                  <a:gd name="T4" fmla="*/ 1177 w 1321"/>
                  <a:gd name="T5" fmla="*/ 240 h 712"/>
                  <a:gd name="T6" fmla="*/ 1172 w 1321"/>
                  <a:gd name="T7" fmla="*/ 257 h 712"/>
                  <a:gd name="T8" fmla="*/ 1157 w 1321"/>
                  <a:gd name="T9" fmla="*/ 273 h 712"/>
                  <a:gd name="T10" fmla="*/ 1134 w 1321"/>
                  <a:gd name="T11" fmla="*/ 289 h 712"/>
                  <a:gd name="T12" fmla="*/ 1105 w 1321"/>
                  <a:gd name="T13" fmla="*/ 301 h 712"/>
                  <a:gd name="T14" fmla="*/ 1066 w 1321"/>
                  <a:gd name="T15" fmla="*/ 313 h 712"/>
                  <a:gd name="T16" fmla="*/ 1023 w 1321"/>
                  <a:gd name="T17" fmla="*/ 324 h 712"/>
                  <a:gd name="T18" fmla="*/ 973 w 1321"/>
                  <a:gd name="T19" fmla="*/ 332 h 712"/>
                  <a:gd name="T20" fmla="*/ 919 w 1321"/>
                  <a:gd name="T21" fmla="*/ 340 h 712"/>
                  <a:gd name="T22" fmla="*/ 862 w 1321"/>
                  <a:gd name="T23" fmla="*/ 345 h 712"/>
                  <a:gd name="T24" fmla="*/ 799 w 1321"/>
                  <a:gd name="T25" fmla="*/ 351 h 712"/>
                  <a:gd name="T26" fmla="*/ 735 w 1321"/>
                  <a:gd name="T27" fmla="*/ 354 h 712"/>
                  <a:gd name="T28" fmla="*/ 709 w 1321"/>
                  <a:gd name="T29" fmla="*/ 355 h 712"/>
                  <a:gd name="T30" fmla="*/ 425 w 1321"/>
                  <a:gd name="T31" fmla="*/ 355 h 712"/>
                  <a:gd name="T32" fmla="*/ 421 w 1321"/>
                  <a:gd name="T33" fmla="*/ 355 h 712"/>
                  <a:gd name="T34" fmla="*/ 365 w 1321"/>
                  <a:gd name="T35" fmla="*/ 353 h 712"/>
                  <a:gd name="T36" fmla="*/ 311 w 1321"/>
                  <a:gd name="T37" fmla="*/ 351 h 712"/>
                  <a:gd name="T38" fmla="*/ 260 w 1321"/>
                  <a:gd name="T39" fmla="*/ 347 h 712"/>
                  <a:gd name="T40" fmla="*/ 211 w 1321"/>
                  <a:gd name="T41" fmla="*/ 344 h 712"/>
                  <a:gd name="T42" fmla="*/ 167 w 1321"/>
                  <a:gd name="T43" fmla="*/ 337 h 712"/>
                  <a:gd name="T44" fmla="*/ 126 w 1321"/>
                  <a:gd name="T45" fmla="*/ 329 h 712"/>
                  <a:gd name="T46" fmla="*/ 90 w 1321"/>
                  <a:gd name="T47" fmla="*/ 323 h 712"/>
                  <a:gd name="T48" fmla="*/ 61 w 1321"/>
                  <a:gd name="T49" fmla="*/ 314 h 712"/>
                  <a:gd name="T50" fmla="*/ 33 w 1321"/>
                  <a:gd name="T51" fmla="*/ 303 h 712"/>
                  <a:gd name="T52" fmla="*/ 18 w 1321"/>
                  <a:gd name="T53" fmla="*/ 290 h 712"/>
                  <a:gd name="T54" fmla="*/ 6 w 1321"/>
                  <a:gd name="T55" fmla="*/ 276 h 712"/>
                  <a:gd name="T56" fmla="*/ 0 w 1321"/>
                  <a:gd name="T57" fmla="*/ 261 h 712"/>
                  <a:gd name="T58" fmla="*/ 0 w 1321"/>
                  <a:gd name="T59" fmla="*/ 259 h 712"/>
                  <a:gd name="T60" fmla="*/ 4 w 1321"/>
                  <a:gd name="T61" fmla="*/ 242 h 712"/>
                  <a:gd name="T62" fmla="*/ 16 w 1321"/>
                  <a:gd name="T63" fmla="*/ 222 h 712"/>
                  <a:gd name="T64" fmla="*/ 45 w 1321"/>
                  <a:gd name="T65" fmla="*/ 184 h 712"/>
                  <a:gd name="T66" fmla="*/ 82 w 1321"/>
                  <a:gd name="T67" fmla="*/ 149 h 712"/>
                  <a:gd name="T68" fmla="*/ 130 w 1321"/>
                  <a:gd name="T69" fmla="*/ 118 h 712"/>
                  <a:gd name="T70" fmla="*/ 181 w 1321"/>
                  <a:gd name="T71" fmla="*/ 88 h 712"/>
                  <a:gd name="T72" fmla="*/ 240 w 1321"/>
                  <a:gd name="T73" fmla="*/ 61 h 712"/>
                  <a:gd name="T74" fmla="*/ 305 w 1321"/>
                  <a:gd name="T75" fmla="*/ 41 h 712"/>
                  <a:gd name="T76" fmla="*/ 370 w 1321"/>
                  <a:gd name="T77" fmla="*/ 23 h 712"/>
                  <a:gd name="T78" fmla="*/ 443 w 1321"/>
                  <a:gd name="T79" fmla="*/ 11 h 712"/>
                  <a:gd name="T80" fmla="*/ 518 w 1321"/>
                  <a:gd name="T81" fmla="*/ 4 h 712"/>
                  <a:gd name="T82" fmla="*/ 595 w 1321"/>
                  <a:gd name="T83" fmla="*/ 0 h 712"/>
                  <a:gd name="T84" fmla="*/ 595 w 1321"/>
                  <a:gd name="T85" fmla="*/ 0 h 712"/>
                  <a:gd name="T86" fmla="*/ 677 w 1321"/>
                  <a:gd name="T87" fmla="*/ 4 h 712"/>
                  <a:gd name="T88" fmla="*/ 755 w 1321"/>
                  <a:gd name="T89" fmla="*/ 11 h 712"/>
                  <a:gd name="T90" fmla="*/ 831 w 1321"/>
                  <a:gd name="T91" fmla="*/ 26 h 712"/>
                  <a:gd name="T92" fmla="*/ 901 w 1321"/>
                  <a:gd name="T93" fmla="*/ 45 h 712"/>
                  <a:gd name="T94" fmla="*/ 965 w 1321"/>
                  <a:gd name="T95" fmla="*/ 69 h 712"/>
                  <a:gd name="T96" fmla="*/ 1024 w 1321"/>
                  <a:gd name="T97" fmla="*/ 97 h 712"/>
                  <a:gd name="T98" fmla="*/ 1077 w 1321"/>
                  <a:gd name="T99" fmla="*/ 127 h 712"/>
                  <a:gd name="T100" fmla="*/ 1122 w 1321"/>
                  <a:gd name="T101" fmla="*/ 162 h 712"/>
                  <a:gd name="T102" fmla="*/ 1160 w 1321"/>
                  <a:gd name="T103" fmla="*/ 199 h 712"/>
                  <a:gd name="T104" fmla="*/ 1160 w 1321"/>
                  <a:gd name="T105" fmla="*/ 19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Text Box 23"/>
            <p:cNvSpPr txBox="1">
              <a:spLocks noChangeArrowheads="1"/>
            </p:cNvSpPr>
            <p:nvPr/>
          </p:nvSpPr>
          <p:spPr bwMode="gray">
            <a:xfrm>
              <a:off x="919" y="2296"/>
              <a:ext cx="1084" cy="421"/>
            </a:xfrm>
            <a:prstGeom prst="rect">
              <a:avLst/>
            </a:prstGeom>
            <a:noFill/>
            <a:ln>
              <a:noFill/>
            </a:ln>
            <a:effectLst/>
            <a:extLst/>
          </p:spPr>
          <p:txBody>
            <a:bodyPr wrap="none">
              <a:spAutoFit/>
            </a:bodyPr>
            <a:lstStyle/>
            <a:p>
              <a:pPr algn="ctr" eaLnBrk="0" fontAlgn="auto" hangingPunct="0">
                <a:spcBef>
                  <a:spcPts val="0"/>
                </a:spcBef>
                <a:spcAft>
                  <a:spcPts val="0"/>
                </a:spcAft>
                <a:defRPr/>
              </a:pPr>
              <a:r>
                <a:rPr lang="zh-CN" altLang="en-US" sz="1400" b="1" dirty="0">
                  <a:solidFill>
                    <a:srgbClr val="FFFFFF"/>
                  </a:solidFill>
                  <a:effectLst>
                    <a:outerShdw blurRad="38100" dist="38100" dir="2700000" algn="tl">
                      <a:srgbClr val="C0C0C0"/>
                    </a:outerShdw>
                  </a:effectLst>
                  <a:latin typeface="+mn-lt"/>
                  <a:ea typeface="+mn-ea"/>
                </a:rPr>
                <a:t>空间域</a:t>
              </a:r>
            </a:p>
          </p:txBody>
        </p:sp>
        <p:grpSp>
          <p:nvGrpSpPr>
            <p:cNvPr id="24594" name="Group 24"/>
            <p:cNvGrpSpPr>
              <a:grpSpLocks/>
            </p:cNvGrpSpPr>
            <p:nvPr/>
          </p:nvGrpSpPr>
          <p:grpSpPr bwMode="auto">
            <a:xfrm>
              <a:off x="3414" y="2795"/>
              <a:ext cx="1008" cy="1015"/>
              <a:chOff x="2016" y="1920"/>
              <a:chExt cx="1680" cy="1680"/>
            </a:xfrm>
          </p:grpSpPr>
          <p:sp>
            <p:nvSpPr>
              <p:cNvPr id="20" name="Oval 25"/>
              <p:cNvSpPr>
                <a:spLocks noChangeArrowheads="1"/>
              </p:cNvSpPr>
              <p:nvPr/>
            </p:nvSpPr>
            <p:spPr bwMode="gray">
              <a:xfrm>
                <a:off x="2017" y="1920"/>
                <a:ext cx="1680" cy="1680"/>
              </a:xfrm>
              <a:prstGeom prst="ellipse">
                <a:avLst/>
              </a:prstGeom>
              <a:gradFill rotWithShape="1">
                <a:gsLst>
                  <a:gs pos="0">
                    <a:schemeClr val="hlink"/>
                  </a:gs>
                  <a:gs pos="100000">
                    <a:schemeClr val="hlink">
                      <a:gamma/>
                      <a:shade val="54510"/>
                      <a:invGamma/>
                    </a:schemeClr>
                  </a:gs>
                </a:gsLst>
                <a:lin ang="5400000" scaled="1"/>
              </a:gradFill>
              <a:ln>
                <a:noFill/>
              </a:ln>
              <a:effectLst/>
              <a:extLst/>
            </p:spPr>
            <p:txBody>
              <a:bodyPr wrap="none" anchor="ctr"/>
              <a:lstStyle/>
              <a:p>
                <a:pPr algn="ctr" fontAlgn="auto">
                  <a:spcBef>
                    <a:spcPts val="0"/>
                  </a:spcBef>
                  <a:spcAft>
                    <a:spcPts val="0"/>
                  </a:spcAft>
                  <a:defRPr/>
                </a:pPr>
                <a:endParaRPr lang="zh-CN" altLang="en-US">
                  <a:latin typeface="+mn-lt"/>
                </a:endParaRPr>
              </a:p>
            </p:txBody>
          </p:sp>
          <p:sp>
            <p:nvSpPr>
              <p:cNvPr id="21" name="Freeform 26"/>
              <p:cNvSpPr>
                <a:spLocks/>
              </p:cNvSpPr>
              <p:nvPr/>
            </p:nvSpPr>
            <p:spPr bwMode="gray">
              <a:xfrm>
                <a:off x="2207" y="1949"/>
                <a:ext cx="1299" cy="63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p:spPr>
            <p:txBody>
              <a:bodyPr/>
              <a:lstStyle/>
              <a:p>
                <a:pPr algn="r" fontAlgn="auto">
                  <a:spcBef>
                    <a:spcPts val="0"/>
                  </a:spcBef>
                  <a:spcAft>
                    <a:spcPts val="0"/>
                  </a:spcAft>
                  <a:defRPr/>
                </a:pPr>
                <a:endParaRPr lang="zh-CN" altLang="en-US">
                  <a:latin typeface="+mn-lt"/>
                  <a:ea typeface="+mn-ea"/>
                </a:endParaRPr>
              </a:p>
            </p:txBody>
          </p:sp>
        </p:grpSp>
        <p:sp>
          <p:nvSpPr>
            <p:cNvPr id="19" name="Text Box 27"/>
            <p:cNvSpPr txBox="1">
              <a:spLocks noChangeArrowheads="1"/>
            </p:cNvSpPr>
            <p:nvPr/>
          </p:nvSpPr>
          <p:spPr bwMode="gray">
            <a:xfrm>
              <a:off x="3391" y="3114"/>
              <a:ext cx="1084" cy="421"/>
            </a:xfrm>
            <a:prstGeom prst="rect">
              <a:avLst/>
            </a:prstGeom>
            <a:noFill/>
            <a:ln>
              <a:noFill/>
            </a:ln>
            <a:effectLst/>
            <a:extLst/>
          </p:spPr>
          <p:txBody>
            <a:bodyPr wrap="none">
              <a:spAutoFit/>
            </a:bodyPr>
            <a:lstStyle/>
            <a:p>
              <a:pPr algn="ctr" eaLnBrk="0" fontAlgn="auto" hangingPunct="0">
                <a:spcBef>
                  <a:spcPts val="0"/>
                </a:spcBef>
                <a:spcAft>
                  <a:spcPts val="0"/>
                </a:spcAft>
                <a:defRPr/>
              </a:pPr>
              <a:r>
                <a:rPr lang="zh-CN" altLang="en-US" sz="1400" b="1" dirty="0">
                  <a:solidFill>
                    <a:srgbClr val="FFFFFF"/>
                  </a:solidFill>
                  <a:effectLst>
                    <a:outerShdw blurRad="38100" dist="38100" dir="2700000" algn="tl">
                      <a:srgbClr val="C0C0C0"/>
                    </a:outerShdw>
                  </a:effectLst>
                  <a:latin typeface="+mn-lt"/>
                  <a:ea typeface="+mn-ea"/>
                </a:rPr>
                <a:t>频率域</a:t>
              </a:r>
            </a:p>
          </p:txBody>
        </p:sp>
      </p:gr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258408343"/>
              </p:ext>
            </p:extLst>
          </p:nvPr>
        </p:nvGraphicFramePr>
        <p:xfrm>
          <a:off x="5970485" y="3206552"/>
          <a:ext cx="3167288" cy="3239546"/>
        </p:xfrm>
        <a:graphic>
          <a:graphicData uri="http://schemas.openxmlformats.org/presentationml/2006/ole">
            <mc:AlternateContent xmlns:mc="http://schemas.openxmlformats.org/markup-compatibility/2006">
              <mc:Choice xmlns:v="urn:schemas-microsoft-com:vml" Requires="v">
                <p:oleObj spid="_x0000_s51234" r:id="rId4" imgW="3172968" imgH="3257093" progId="Visio.Drawing.11">
                  <p:embed/>
                </p:oleObj>
              </mc:Choice>
              <mc:Fallback>
                <p:oleObj r:id="rId4" imgW="3172968" imgH="3257093"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0485" y="3206552"/>
                        <a:ext cx="3167288" cy="3239546"/>
                      </a:xfrm>
                      <a:prstGeom prst="rect">
                        <a:avLst/>
                      </a:prstGeom>
                      <a:noFill/>
                    </p:spPr>
                  </p:pic>
                </p:oleObj>
              </mc:Fallback>
            </mc:AlternateContent>
          </a:graphicData>
        </a:graphic>
      </p:graphicFrame>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41</a:t>
            </a:fld>
            <a:endParaRPr lang="en-US" altLang="zh-CN"/>
          </a:p>
        </p:txBody>
      </p:sp>
    </p:spTree>
    <p:extLst>
      <p:ext uri="{BB962C8B-B14F-4D97-AF65-F5344CB8AC3E}">
        <p14:creationId xmlns:p14="http://schemas.microsoft.com/office/powerpoint/2010/main" val="2389124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a:xfrm>
            <a:off x="304800" y="1329680"/>
            <a:ext cx="8382000" cy="4835624"/>
          </a:xfrm>
        </p:spPr>
        <p:txBody>
          <a:bodyPr/>
          <a:lstStyle/>
          <a:p>
            <a:r>
              <a:rPr lang="zh-CN" altLang="en-US" sz="3400" dirty="0">
                <a:solidFill>
                  <a:schemeClr val="tx1"/>
                </a:solidFill>
              </a:rPr>
              <a:t>背景</a:t>
            </a:r>
            <a:endParaRPr lang="en-US" altLang="zh-CN" sz="3400" dirty="0">
              <a:solidFill>
                <a:schemeClr val="tx1"/>
              </a:solidFill>
            </a:endParaRPr>
          </a:p>
          <a:p>
            <a:r>
              <a:rPr lang="zh-CN" altLang="en-US" sz="3400" dirty="0">
                <a:solidFill>
                  <a:schemeClr val="tx1"/>
                </a:solidFill>
              </a:rPr>
              <a:t>无线信道建模技术</a:t>
            </a:r>
            <a:endParaRPr lang="en-US" altLang="zh-CN" sz="3400" dirty="0">
              <a:solidFill>
                <a:schemeClr val="tx1"/>
              </a:solidFill>
            </a:endParaRPr>
          </a:p>
          <a:p>
            <a:pPr lvl="1"/>
            <a:r>
              <a:rPr lang="zh-CN" altLang="en-US" dirty="0">
                <a:solidFill>
                  <a:schemeClr val="tx1"/>
                </a:solidFill>
              </a:rPr>
              <a:t>信道测量理论与技术</a:t>
            </a:r>
            <a:endParaRPr lang="en-US" altLang="zh-CN" dirty="0">
              <a:solidFill>
                <a:schemeClr val="tx1"/>
              </a:solidFill>
            </a:endParaRPr>
          </a:p>
          <a:p>
            <a:pPr lvl="1"/>
            <a:r>
              <a:rPr lang="zh-CN" altLang="en-US" dirty="0">
                <a:solidFill>
                  <a:schemeClr val="tx1"/>
                </a:solidFill>
              </a:rPr>
              <a:t>信道模型分类及建模技术</a:t>
            </a:r>
            <a:endParaRPr lang="en-US" altLang="zh-CN" dirty="0">
              <a:solidFill>
                <a:schemeClr val="tx1"/>
              </a:solidFill>
            </a:endParaRPr>
          </a:p>
          <a:p>
            <a:pPr marL="342900" lvl="1" indent="-342900">
              <a:buClr>
                <a:schemeClr val="tx1"/>
              </a:buClr>
              <a:buFont typeface="Wingdings" pitchFamily="2" charset="2"/>
              <a:buChar char="v"/>
            </a:pPr>
            <a:r>
              <a:rPr lang="zh-CN" altLang="en-US" sz="3400" b="1" dirty="0">
                <a:solidFill>
                  <a:srgbClr val="FF0000"/>
                </a:solidFill>
                <a:latin typeface="+mn-lt"/>
                <a:ea typeface="+mn-ea"/>
                <a:cs typeface="+mn-cs"/>
              </a:rPr>
              <a:t>自适应传输及信道预测技术</a:t>
            </a:r>
            <a:endParaRPr lang="en-US" altLang="zh-CN" sz="3400" b="1" dirty="0">
              <a:solidFill>
                <a:srgbClr val="FF0000"/>
              </a:solidFill>
              <a:latin typeface="+mn-lt"/>
              <a:ea typeface="+mn-ea"/>
              <a:cs typeface="+mn-cs"/>
            </a:endParaRPr>
          </a:p>
          <a:p>
            <a:pPr lvl="1"/>
            <a:r>
              <a:rPr lang="zh-CN" altLang="en-US" dirty="0">
                <a:solidFill>
                  <a:srgbClr val="FF0000"/>
                </a:solidFill>
              </a:rPr>
              <a:t>自适应传输技术</a:t>
            </a:r>
            <a:endParaRPr lang="en-US" altLang="zh-CN" dirty="0">
              <a:solidFill>
                <a:srgbClr val="FF0000"/>
              </a:solidFill>
            </a:endParaRPr>
          </a:p>
          <a:p>
            <a:pPr lvl="1"/>
            <a:r>
              <a:rPr lang="zh-CN" altLang="en-US" dirty="0">
                <a:solidFill>
                  <a:srgbClr val="FF0000"/>
                </a:solidFill>
              </a:rPr>
              <a:t>信道预测技术</a:t>
            </a:r>
            <a:endParaRPr lang="en-US" altLang="zh-CN" dirty="0">
              <a:solidFill>
                <a:srgbClr val="FF0000"/>
              </a:solidFill>
            </a:endParaRPr>
          </a:p>
          <a:p>
            <a:r>
              <a:rPr lang="zh-CN" altLang="en-US" sz="3400" dirty="0">
                <a:solidFill>
                  <a:schemeClr val="tx1"/>
                </a:solidFill>
              </a:rPr>
              <a:t>结论与展望</a:t>
            </a:r>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42</a:t>
            </a:fld>
            <a:endParaRPr lang="en-US" altLang="zh-CN"/>
          </a:p>
        </p:txBody>
      </p:sp>
    </p:spTree>
    <p:extLst>
      <p:ext uri="{BB962C8B-B14F-4D97-AF65-F5344CB8AC3E}">
        <p14:creationId xmlns:p14="http://schemas.microsoft.com/office/powerpoint/2010/main" val="257631553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sz="3600" dirty="0">
                <a:ea typeface="宋体" pitchFamily="2" charset="-122"/>
              </a:rPr>
              <a:t>实时信道信息的重要性</a:t>
            </a:r>
          </a:p>
        </p:txBody>
      </p:sp>
      <p:sp>
        <p:nvSpPr>
          <p:cNvPr id="73731" name="Rectangle 3"/>
          <p:cNvSpPr>
            <a:spLocks noGrp="1" noChangeArrowheads="1"/>
          </p:cNvSpPr>
          <p:nvPr>
            <p:ph type="body" idx="1"/>
          </p:nvPr>
        </p:nvSpPr>
        <p:spPr/>
        <p:txBody>
          <a:bodyPr/>
          <a:lstStyle/>
          <a:p>
            <a:pPr eaLnBrk="1" hangingPunct="1"/>
            <a:r>
              <a:rPr lang="zh-CN" altLang="en-US" dirty="0">
                <a:ea typeface="宋体" pitchFamily="2" charset="-122"/>
              </a:rPr>
              <a:t>信道模型为系统的</a:t>
            </a:r>
            <a:r>
              <a:rPr lang="zh-CN" altLang="en-US" dirty="0">
                <a:solidFill>
                  <a:srgbClr val="FF0000"/>
                </a:solidFill>
                <a:ea typeface="宋体" pitchFamily="2" charset="-122"/>
              </a:rPr>
              <a:t>离线</a:t>
            </a:r>
            <a:r>
              <a:rPr lang="zh-CN" altLang="en-US" dirty="0">
                <a:ea typeface="宋体" pitchFamily="2" charset="-122"/>
              </a:rPr>
              <a:t>仿真评估提供了可能性</a:t>
            </a:r>
            <a:endParaRPr lang="en-US" altLang="zh-CN" dirty="0">
              <a:ea typeface="宋体" pitchFamily="2" charset="-122"/>
            </a:endParaRPr>
          </a:p>
          <a:p>
            <a:pPr eaLnBrk="1" hangingPunct="1"/>
            <a:r>
              <a:rPr lang="zh-CN" altLang="en-US" dirty="0">
                <a:ea typeface="宋体" pitchFamily="2" charset="-122"/>
              </a:rPr>
              <a:t>但在实际系统运行过程中，</a:t>
            </a:r>
            <a:r>
              <a:rPr lang="zh-CN" altLang="zh-CN" dirty="0"/>
              <a:t>要保证通信的可靠性和有效性，需要</a:t>
            </a:r>
            <a:r>
              <a:rPr lang="zh-CN" altLang="en-US" dirty="0"/>
              <a:t>对</a:t>
            </a:r>
            <a:r>
              <a:rPr lang="zh-CN" altLang="en-US" dirty="0">
                <a:solidFill>
                  <a:srgbClr val="FF0000"/>
                </a:solidFill>
              </a:rPr>
              <a:t>实时</a:t>
            </a:r>
            <a:r>
              <a:rPr lang="zh-CN" altLang="en-US" dirty="0"/>
              <a:t>信道信息变化的了解</a:t>
            </a:r>
            <a:r>
              <a:rPr lang="zh-CN" altLang="zh-CN" dirty="0"/>
              <a:t>。</a:t>
            </a:r>
          </a:p>
          <a:p>
            <a:pPr eaLnBrk="1" hangingPunct="1"/>
            <a:endParaRPr lang="en-US" altLang="zh-CN" dirty="0">
              <a:ea typeface="宋体" pitchFamily="2" charset="-122"/>
            </a:endParaRPr>
          </a:p>
          <a:p>
            <a:pPr eaLnBrk="1" hangingPunct="1"/>
            <a:endParaRPr lang="en-US" altLang="zh-CN" sz="3200" b="0" dirty="0">
              <a:ea typeface="宋体" pitchFamily="2" charset="-122"/>
            </a:endParaRPr>
          </a:p>
          <a:p>
            <a:pPr eaLnBrk="1" hangingPunct="1"/>
            <a:endParaRPr lang="zh-CN" altLang="en-US" sz="3200" b="0" dirty="0">
              <a:ea typeface="宋体" pitchFamily="2" charset="-122"/>
            </a:endParaRPr>
          </a:p>
        </p:txBody>
      </p:sp>
      <p:sp>
        <p:nvSpPr>
          <p:cNvPr id="4" name="AutoShape 3"/>
          <p:cNvSpPr>
            <a:spLocks noChangeArrowheads="1"/>
          </p:cNvSpPr>
          <p:nvPr/>
        </p:nvSpPr>
        <p:spPr bwMode="gray">
          <a:xfrm rot="39573186">
            <a:off x="4593431" y="3604047"/>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zh-CN" altLang="en-US">
              <a:ea typeface="宋体" pitchFamily="2" charset="-122"/>
            </a:endParaRPr>
          </a:p>
        </p:txBody>
      </p:sp>
      <p:sp>
        <p:nvSpPr>
          <p:cNvPr id="5" name="AutoShape 4"/>
          <p:cNvSpPr>
            <a:spLocks noChangeArrowheads="1"/>
          </p:cNvSpPr>
          <p:nvPr/>
        </p:nvSpPr>
        <p:spPr bwMode="gray">
          <a:xfrm rot="3465783">
            <a:off x="4593432" y="5767809"/>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zh-CN" altLang="en-US">
              <a:ea typeface="宋体" pitchFamily="2" charset="-122"/>
            </a:endParaRPr>
          </a:p>
        </p:txBody>
      </p:sp>
      <p:sp>
        <p:nvSpPr>
          <p:cNvPr id="6" name="AutoShape 5"/>
          <p:cNvSpPr>
            <a:spLocks noChangeArrowheads="1"/>
          </p:cNvSpPr>
          <p:nvPr/>
        </p:nvSpPr>
        <p:spPr bwMode="gray">
          <a:xfrm rot="35969022">
            <a:off x="3374231" y="3680247"/>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zh-CN" altLang="en-US">
              <a:ea typeface="宋体" pitchFamily="2" charset="-122"/>
            </a:endParaRPr>
          </a:p>
        </p:txBody>
      </p:sp>
      <p:sp>
        <p:nvSpPr>
          <p:cNvPr id="7" name="AutoShape 6"/>
          <p:cNvSpPr>
            <a:spLocks noChangeArrowheads="1"/>
          </p:cNvSpPr>
          <p:nvPr/>
        </p:nvSpPr>
        <p:spPr bwMode="gray">
          <a:xfrm rot="7535209">
            <a:off x="3336131" y="5734472"/>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zh-CN" altLang="en-US">
              <a:ea typeface="宋体" pitchFamily="2" charset="-122"/>
            </a:endParaRPr>
          </a:p>
        </p:txBody>
      </p:sp>
      <p:sp>
        <p:nvSpPr>
          <p:cNvPr id="8" name="AutoShape 7"/>
          <p:cNvSpPr>
            <a:spLocks noChangeArrowheads="1"/>
          </p:cNvSpPr>
          <p:nvPr/>
        </p:nvSpPr>
        <p:spPr bwMode="gray">
          <a:xfrm>
            <a:off x="5172075" y="4731966"/>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zh-CN" altLang="en-US">
              <a:ea typeface="宋体" pitchFamily="2" charset="-122"/>
            </a:endParaRPr>
          </a:p>
        </p:txBody>
      </p:sp>
      <p:sp>
        <p:nvSpPr>
          <p:cNvPr id="9" name="AutoShape 8"/>
          <p:cNvSpPr>
            <a:spLocks noChangeArrowheads="1"/>
          </p:cNvSpPr>
          <p:nvPr/>
        </p:nvSpPr>
        <p:spPr bwMode="gray">
          <a:xfrm rot="-10800000">
            <a:off x="2762250" y="4725616"/>
            <a:ext cx="863600" cy="288925"/>
          </a:xfrm>
          <a:prstGeom prst="rightArrow">
            <a:avLst>
              <a:gd name="adj1" fmla="val 35167"/>
              <a:gd name="adj2" fmla="val 121041"/>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zh-CN" altLang="en-US">
              <a:ea typeface="宋体" pitchFamily="2" charset="-122"/>
            </a:endParaRPr>
          </a:p>
        </p:txBody>
      </p:sp>
      <p:sp>
        <p:nvSpPr>
          <p:cNvPr id="10" name="Oval 9"/>
          <p:cNvSpPr>
            <a:spLocks noChangeArrowheads="1"/>
          </p:cNvSpPr>
          <p:nvPr/>
        </p:nvSpPr>
        <p:spPr bwMode="auto">
          <a:xfrm>
            <a:off x="2482850" y="2974603"/>
            <a:ext cx="3743325" cy="3744913"/>
          </a:xfrm>
          <a:prstGeom prst="ellipse">
            <a:avLst/>
          </a:prstGeom>
          <a:noFill/>
          <a:ln w="38100" algn="ctr">
            <a:solidFill>
              <a:schemeClr val="bg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pitchFamily="2" charset="-122"/>
            </a:endParaRPr>
          </a:p>
        </p:txBody>
      </p:sp>
      <p:grpSp>
        <p:nvGrpSpPr>
          <p:cNvPr id="11" name="Group 10"/>
          <p:cNvGrpSpPr>
            <a:grpSpLocks/>
          </p:cNvGrpSpPr>
          <p:nvPr/>
        </p:nvGrpSpPr>
        <p:grpSpPr bwMode="auto">
          <a:xfrm>
            <a:off x="3244850" y="3022228"/>
            <a:ext cx="360363" cy="360363"/>
            <a:chOff x="1973" y="1706"/>
            <a:chExt cx="227" cy="227"/>
          </a:xfrm>
        </p:grpSpPr>
        <p:sp>
          <p:nvSpPr>
            <p:cNvPr id="12" name="Oval 11"/>
            <p:cNvSpPr>
              <a:spLocks noChangeArrowheads="1"/>
            </p:cNvSpPr>
            <p:nvPr/>
          </p:nvSpPr>
          <p:spPr bwMode="gray">
            <a:xfrm>
              <a:off x="1973"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sp>
          <p:nvSpPr>
            <p:cNvPr id="13" name="Oval 12"/>
            <p:cNvSpPr>
              <a:spLocks noChangeArrowheads="1"/>
            </p:cNvSpPr>
            <p:nvPr/>
          </p:nvSpPr>
          <p:spPr bwMode="gray">
            <a:xfrm>
              <a:off x="1983"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grpSp>
      <p:grpSp>
        <p:nvGrpSpPr>
          <p:cNvPr id="14" name="Group 13"/>
          <p:cNvGrpSpPr>
            <a:grpSpLocks/>
          </p:cNvGrpSpPr>
          <p:nvPr/>
        </p:nvGrpSpPr>
        <p:grpSpPr bwMode="auto">
          <a:xfrm>
            <a:off x="2300288" y="4677991"/>
            <a:ext cx="360362" cy="360362"/>
            <a:chOff x="1565" y="2659"/>
            <a:chExt cx="227" cy="227"/>
          </a:xfrm>
        </p:grpSpPr>
        <p:sp>
          <p:nvSpPr>
            <p:cNvPr id="15" name="Oval 14"/>
            <p:cNvSpPr>
              <a:spLocks noChangeArrowheads="1"/>
            </p:cNvSpPr>
            <p:nvPr/>
          </p:nvSpPr>
          <p:spPr bwMode="gray">
            <a:xfrm>
              <a:off x="1565"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sp>
          <p:nvSpPr>
            <p:cNvPr id="16" name="Oval 15"/>
            <p:cNvSpPr>
              <a:spLocks noChangeArrowheads="1"/>
            </p:cNvSpPr>
            <p:nvPr/>
          </p:nvSpPr>
          <p:spPr bwMode="gray">
            <a:xfrm>
              <a:off x="1575"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grpSp>
      <p:grpSp>
        <p:nvGrpSpPr>
          <p:cNvPr id="17" name="Group 16"/>
          <p:cNvGrpSpPr>
            <a:grpSpLocks/>
          </p:cNvGrpSpPr>
          <p:nvPr/>
        </p:nvGrpSpPr>
        <p:grpSpPr bwMode="auto">
          <a:xfrm>
            <a:off x="3163888" y="6221041"/>
            <a:ext cx="360362" cy="360362"/>
            <a:chOff x="2109" y="3612"/>
            <a:chExt cx="227" cy="227"/>
          </a:xfrm>
        </p:grpSpPr>
        <p:sp>
          <p:nvSpPr>
            <p:cNvPr id="18" name="Oval 17"/>
            <p:cNvSpPr>
              <a:spLocks noChangeArrowheads="1"/>
            </p:cNvSpPr>
            <p:nvPr/>
          </p:nvSpPr>
          <p:spPr bwMode="gray">
            <a:xfrm>
              <a:off x="2109" y="3612"/>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sp>
          <p:nvSpPr>
            <p:cNvPr id="19" name="Oval 18"/>
            <p:cNvSpPr>
              <a:spLocks noChangeArrowheads="1"/>
            </p:cNvSpPr>
            <p:nvPr/>
          </p:nvSpPr>
          <p:spPr bwMode="gray">
            <a:xfrm>
              <a:off x="2119" y="3631"/>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grpSp>
      <p:grpSp>
        <p:nvGrpSpPr>
          <p:cNvPr id="20" name="Group 19"/>
          <p:cNvGrpSpPr>
            <a:grpSpLocks/>
          </p:cNvGrpSpPr>
          <p:nvPr/>
        </p:nvGrpSpPr>
        <p:grpSpPr bwMode="auto">
          <a:xfrm>
            <a:off x="5094288" y="3001591"/>
            <a:ext cx="360362" cy="360362"/>
            <a:chOff x="3470" y="1706"/>
            <a:chExt cx="227" cy="227"/>
          </a:xfrm>
        </p:grpSpPr>
        <p:sp>
          <p:nvSpPr>
            <p:cNvPr id="21" name="Oval 20"/>
            <p:cNvSpPr>
              <a:spLocks noChangeArrowheads="1"/>
            </p:cNvSpPr>
            <p:nvPr/>
          </p:nvSpPr>
          <p:spPr bwMode="gray">
            <a:xfrm>
              <a:off x="3470"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sp>
          <p:nvSpPr>
            <p:cNvPr id="22" name="Oval 21"/>
            <p:cNvSpPr>
              <a:spLocks noChangeArrowheads="1"/>
            </p:cNvSpPr>
            <p:nvPr/>
          </p:nvSpPr>
          <p:spPr bwMode="gray">
            <a:xfrm>
              <a:off x="3480"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grpSp>
      <p:grpSp>
        <p:nvGrpSpPr>
          <p:cNvPr id="23" name="Group 22"/>
          <p:cNvGrpSpPr>
            <a:grpSpLocks/>
          </p:cNvGrpSpPr>
          <p:nvPr/>
        </p:nvGrpSpPr>
        <p:grpSpPr bwMode="auto">
          <a:xfrm>
            <a:off x="6043613" y="4677991"/>
            <a:ext cx="360362" cy="360362"/>
            <a:chOff x="3923" y="2659"/>
            <a:chExt cx="227" cy="227"/>
          </a:xfrm>
        </p:grpSpPr>
        <p:sp>
          <p:nvSpPr>
            <p:cNvPr id="24" name="Oval 23"/>
            <p:cNvSpPr>
              <a:spLocks noChangeArrowheads="1"/>
            </p:cNvSpPr>
            <p:nvPr/>
          </p:nvSpPr>
          <p:spPr bwMode="gray">
            <a:xfrm>
              <a:off x="3923"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sp>
          <p:nvSpPr>
            <p:cNvPr id="25" name="Oval 24"/>
            <p:cNvSpPr>
              <a:spLocks noChangeArrowheads="1"/>
            </p:cNvSpPr>
            <p:nvPr/>
          </p:nvSpPr>
          <p:spPr bwMode="gray">
            <a:xfrm>
              <a:off x="3933"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grpSp>
      <p:grpSp>
        <p:nvGrpSpPr>
          <p:cNvPr id="26" name="Group 25"/>
          <p:cNvGrpSpPr>
            <a:grpSpLocks/>
          </p:cNvGrpSpPr>
          <p:nvPr/>
        </p:nvGrpSpPr>
        <p:grpSpPr bwMode="auto">
          <a:xfrm>
            <a:off x="5149850" y="6278191"/>
            <a:ext cx="360363" cy="360362"/>
            <a:chOff x="3515" y="3521"/>
            <a:chExt cx="227" cy="227"/>
          </a:xfrm>
        </p:grpSpPr>
        <p:sp>
          <p:nvSpPr>
            <p:cNvPr id="27" name="Oval 26"/>
            <p:cNvSpPr>
              <a:spLocks noChangeArrowheads="1"/>
            </p:cNvSpPr>
            <p:nvPr/>
          </p:nvSpPr>
          <p:spPr bwMode="gray">
            <a:xfrm>
              <a:off x="3515" y="3521"/>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sp>
          <p:nvSpPr>
            <p:cNvPr id="28" name="Oval 27"/>
            <p:cNvSpPr>
              <a:spLocks noChangeArrowheads="1"/>
            </p:cNvSpPr>
            <p:nvPr/>
          </p:nvSpPr>
          <p:spPr bwMode="gray">
            <a:xfrm>
              <a:off x="3525" y="3540"/>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zh-CN" altLang="en-US">
                <a:ea typeface="宋体" pitchFamily="2" charset="-122"/>
              </a:endParaRPr>
            </a:p>
          </p:txBody>
        </p:sp>
      </p:grpSp>
      <p:sp>
        <p:nvSpPr>
          <p:cNvPr id="29" name="Oval 28"/>
          <p:cNvSpPr>
            <a:spLocks noChangeArrowheads="1"/>
          </p:cNvSpPr>
          <p:nvPr/>
        </p:nvSpPr>
        <p:spPr bwMode="gray">
          <a:xfrm>
            <a:off x="3440113" y="3915991"/>
            <a:ext cx="1944687" cy="194468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ea typeface="宋体" pitchFamily="2" charset="-122"/>
            </a:endParaRPr>
          </a:p>
        </p:txBody>
      </p:sp>
      <p:sp>
        <p:nvSpPr>
          <p:cNvPr id="30" name="Oval 29"/>
          <p:cNvSpPr>
            <a:spLocks noChangeArrowheads="1"/>
          </p:cNvSpPr>
          <p:nvPr/>
        </p:nvSpPr>
        <p:spPr bwMode="gray">
          <a:xfrm>
            <a:off x="3433763" y="3900116"/>
            <a:ext cx="1944687" cy="1944687"/>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ea typeface="宋体" pitchFamily="2" charset="-122"/>
            </a:endParaRPr>
          </a:p>
        </p:txBody>
      </p:sp>
      <p:sp>
        <p:nvSpPr>
          <p:cNvPr id="31" name="Oval 30"/>
          <p:cNvSpPr>
            <a:spLocks noChangeArrowheads="1"/>
          </p:cNvSpPr>
          <p:nvPr/>
        </p:nvSpPr>
        <p:spPr bwMode="gray">
          <a:xfrm>
            <a:off x="3567113" y="4042991"/>
            <a:ext cx="1690687" cy="169068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ea typeface="宋体" pitchFamily="2" charset="-122"/>
            </a:endParaRPr>
          </a:p>
        </p:txBody>
      </p:sp>
      <p:sp>
        <p:nvSpPr>
          <p:cNvPr id="32" name="Oval 31"/>
          <p:cNvSpPr>
            <a:spLocks noChangeArrowheads="1"/>
          </p:cNvSpPr>
          <p:nvPr/>
        </p:nvSpPr>
        <p:spPr bwMode="gray">
          <a:xfrm>
            <a:off x="3549650" y="4016003"/>
            <a:ext cx="1690688" cy="1690688"/>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ea typeface="宋体" pitchFamily="2" charset="-122"/>
            </a:endParaRPr>
          </a:p>
        </p:txBody>
      </p:sp>
      <p:sp>
        <p:nvSpPr>
          <p:cNvPr id="33" name="Oval 32"/>
          <p:cNvSpPr>
            <a:spLocks noChangeArrowheads="1"/>
          </p:cNvSpPr>
          <p:nvPr/>
        </p:nvSpPr>
        <p:spPr bwMode="gray">
          <a:xfrm>
            <a:off x="3651250" y="4127128"/>
            <a:ext cx="1522413" cy="1522413"/>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ea typeface="宋体" pitchFamily="2" charset="-122"/>
            </a:endParaRPr>
          </a:p>
        </p:txBody>
      </p:sp>
      <p:sp>
        <p:nvSpPr>
          <p:cNvPr id="34" name="Oval 33"/>
          <p:cNvSpPr>
            <a:spLocks noChangeArrowheads="1"/>
          </p:cNvSpPr>
          <p:nvPr/>
        </p:nvSpPr>
        <p:spPr bwMode="gray">
          <a:xfrm>
            <a:off x="3673475" y="4146178"/>
            <a:ext cx="1471613" cy="147320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35" name="Oval 34"/>
          <p:cNvSpPr>
            <a:spLocks noChangeArrowheads="1"/>
          </p:cNvSpPr>
          <p:nvPr/>
        </p:nvSpPr>
        <p:spPr bwMode="gray">
          <a:xfrm>
            <a:off x="3690938" y="4155703"/>
            <a:ext cx="1438275" cy="143510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36" name="Oval 35"/>
          <p:cNvSpPr>
            <a:spLocks noChangeArrowheads="1"/>
          </p:cNvSpPr>
          <p:nvPr/>
        </p:nvSpPr>
        <p:spPr bwMode="gray">
          <a:xfrm>
            <a:off x="3706813" y="4169991"/>
            <a:ext cx="1366837" cy="1341437"/>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37" name="Oval 36"/>
          <p:cNvSpPr>
            <a:spLocks noChangeArrowheads="1"/>
          </p:cNvSpPr>
          <p:nvPr/>
        </p:nvSpPr>
        <p:spPr bwMode="gray">
          <a:xfrm>
            <a:off x="3787775" y="4206503"/>
            <a:ext cx="1214438" cy="1090613"/>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38" name="Text Box 37"/>
          <p:cNvSpPr txBox="1">
            <a:spLocks noChangeArrowheads="1"/>
          </p:cNvSpPr>
          <p:nvPr/>
        </p:nvSpPr>
        <p:spPr bwMode="gray">
          <a:xfrm>
            <a:off x="3913188" y="4595441"/>
            <a:ext cx="946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en-US" altLang="zh-CN" sz="3600" b="1">
                <a:solidFill>
                  <a:srgbClr val="FF0000"/>
                </a:solidFill>
                <a:effectLst>
                  <a:outerShdw blurRad="38100" dist="38100" dir="2700000" algn="tl">
                    <a:srgbClr val="C0C0C0"/>
                  </a:outerShdw>
                </a:effectLst>
                <a:ea typeface="宋体" pitchFamily="2" charset="-122"/>
              </a:rPr>
              <a:t>CSI</a:t>
            </a:r>
          </a:p>
        </p:txBody>
      </p:sp>
      <p:sp>
        <p:nvSpPr>
          <p:cNvPr id="39" name="Text Box 39"/>
          <p:cNvSpPr txBox="1">
            <a:spLocks noChangeArrowheads="1"/>
          </p:cNvSpPr>
          <p:nvPr/>
        </p:nvSpPr>
        <p:spPr bwMode="auto">
          <a:xfrm>
            <a:off x="6443663" y="4652591"/>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r>
              <a:rPr lang="zh-CN" altLang="en-US" sz="2000" b="1">
                <a:ea typeface="楷体_GB2312" pitchFamily="49" charset="-122"/>
              </a:rPr>
              <a:t>预编码</a:t>
            </a:r>
          </a:p>
        </p:txBody>
      </p:sp>
      <p:sp>
        <p:nvSpPr>
          <p:cNvPr id="40" name="Text Box 41"/>
          <p:cNvSpPr txBox="1">
            <a:spLocks noChangeArrowheads="1"/>
          </p:cNvSpPr>
          <p:nvPr/>
        </p:nvSpPr>
        <p:spPr bwMode="auto">
          <a:xfrm>
            <a:off x="5557838" y="6262316"/>
            <a:ext cx="1973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eaLnBrk="1" hangingPunct="1"/>
            <a:r>
              <a:rPr lang="zh-CN" altLang="en-US" sz="2000" b="1">
                <a:ea typeface="楷体_GB2312" pitchFamily="49" charset="-122"/>
              </a:rPr>
              <a:t>其他自适应技术</a:t>
            </a:r>
            <a:endParaRPr lang="zh-CN" altLang="en-US" sz="2000" b="1">
              <a:solidFill>
                <a:srgbClr val="000066"/>
              </a:solidFill>
              <a:ea typeface="楷体_GB2312" pitchFamily="49" charset="-122"/>
            </a:endParaRPr>
          </a:p>
        </p:txBody>
      </p:sp>
      <p:sp>
        <p:nvSpPr>
          <p:cNvPr id="41" name="Text Box 42"/>
          <p:cNvSpPr txBox="1">
            <a:spLocks noChangeArrowheads="1"/>
          </p:cNvSpPr>
          <p:nvPr/>
        </p:nvSpPr>
        <p:spPr bwMode="auto">
          <a:xfrm>
            <a:off x="2436813" y="6271841"/>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r>
              <a:rPr lang="zh-CN" altLang="en-US" sz="2000" b="1">
                <a:ea typeface="楷体_GB2312" pitchFamily="49" charset="-122"/>
              </a:rPr>
              <a:t>调度</a:t>
            </a:r>
          </a:p>
        </p:txBody>
      </p:sp>
      <p:sp>
        <p:nvSpPr>
          <p:cNvPr id="42" name="Text Box 43"/>
          <p:cNvSpPr txBox="1">
            <a:spLocks noChangeArrowheads="1"/>
          </p:cNvSpPr>
          <p:nvPr/>
        </p:nvSpPr>
        <p:spPr bwMode="auto">
          <a:xfrm>
            <a:off x="1116013" y="4627191"/>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eaLnBrk="1" hangingPunct="1"/>
            <a:r>
              <a:rPr lang="zh-CN" altLang="en-US" sz="2000" b="1">
                <a:ea typeface="楷体_GB2312" pitchFamily="49" charset="-122"/>
              </a:rPr>
              <a:t>天线选择</a:t>
            </a:r>
          </a:p>
        </p:txBody>
      </p:sp>
      <p:sp>
        <p:nvSpPr>
          <p:cNvPr id="43" name="Rectangle 44"/>
          <p:cNvSpPr>
            <a:spLocks noChangeArrowheads="1"/>
          </p:cNvSpPr>
          <p:nvPr/>
        </p:nvSpPr>
        <p:spPr bwMode="auto">
          <a:xfrm>
            <a:off x="6547009" y="5336803"/>
            <a:ext cx="24495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defRPr/>
            </a:pPr>
            <a:r>
              <a:rPr lang="en-US" altLang="zh-CN" sz="2000" b="1">
                <a:solidFill>
                  <a:srgbClr val="FF0000"/>
                </a:solidFill>
                <a:effectLst>
                  <a:outerShdw blurRad="38100" dist="38100" dir="2700000" algn="tl">
                    <a:srgbClr val="C0C0C0"/>
                  </a:outerShdw>
                </a:effectLst>
                <a:ea typeface="宋体" pitchFamily="2" charset="-122"/>
              </a:rPr>
              <a:t>CSI: </a:t>
            </a:r>
            <a:r>
              <a:rPr lang="zh-CN" altLang="en-US" sz="2000" b="1">
                <a:solidFill>
                  <a:srgbClr val="FF0000"/>
                </a:solidFill>
                <a:effectLst>
                  <a:outerShdw blurRad="38100" dist="38100" dir="2700000" algn="tl">
                    <a:srgbClr val="C0C0C0"/>
                  </a:outerShdw>
                </a:effectLst>
                <a:ea typeface="宋体" pitchFamily="2" charset="-122"/>
              </a:rPr>
              <a:t>信道状态信息</a:t>
            </a:r>
          </a:p>
        </p:txBody>
      </p:sp>
      <p:sp>
        <p:nvSpPr>
          <p:cNvPr id="44" name="Text Box 45"/>
          <p:cNvSpPr txBox="1">
            <a:spLocks noChangeArrowheads="1"/>
          </p:cNvSpPr>
          <p:nvPr/>
        </p:nvSpPr>
        <p:spPr bwMode="auto">
          <a:xfrm>
            <a:off x="5508625" y="2852366"/>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r>
              <a:rPr lang="zh-CN" altLang="en-US" sz="2000" b="1">
                <a:ea typeface="楷体_GB2312" pitchFamily="49" charset="-122"/>
              </a:rPr>
              <a:t>预均衡</a:t>
            </a:r>
          </a:p>
        </p:txBody>
      </p:sp>
      <p:sp>
        <p:nvSpPr>
          <p:cNvPr id="45" name="Text Box 47"/>
          <p:cNvSpPr txBox="1">
            <a:spLocks noChangeArrowheads="1"/>
          </p:cNvSpPr>
          <p:nvPr/>
        </p:nvSpPr>
        <p:spPr bwMode="auto">
          <a:xfrm>
            <a:off x="1728491" y="2780928"/>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r>
              <a:rPr lang="zh-CN" altLang="en-US" sz="2000" b="1" dirty="0">
                <a:ea typeface="楷体_GB2312" pitchFamily="49" charset="-122"/>
              </a:rPr>
              <a:t>自适应传输</a:t>
            </a:r>
          </a:p>
        </p:txBody>
      </p:sp>
      <p:sp>
        <p:nvSpPr>
          <p:cNvPr id="2" name="灯片编号占位符 1"/>
          <p:cNvSpPr>
            <a:spLocks noGrp="1"/>
          </p:cNvSpPr>
          <p:nvPr>
            <p:ph type="sldNum" sz="quarter" idx="11"/>
          </p:nvPr>
        </p:nvSpPr>
        <p:spPr/>
        <p:txBody>
          <a:bodyPr/>
          <a:lstStyle/>
          <a:p>
            <a:pPr>
              <a:defRPr/>
            </a:pPr>
            <a:fld id="{6031EF14-3A35-44F4-A506-F525C6624BEF}" type="slidenum">
              <a:rPr lang="zh-CN" altLang="en-US" smtClean="0"/>
              <a:pPr>
                <a:defRPr/>
              </a:pPr>
              <a:t>43</a:t>
            </a:fld>
            <a:endParaRPr lang="en-US" altLang="zh-CN"/>
          </a:p>
        </p:txBody>
      </p:sp>
    </p:spTree>
    <p:extLst>
      <p:ext uri="{BB962C8B-B14F-4D97-AF65-F5344CB8AC3E}">
        <p14:creationId xmlns:p14="http://schemas.microsoft.com/office/powerpoint/2010/main" val="24496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linds(horizontal)">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自适应传输技术</a:t>
            </a:r>
          </a:p>
        </p:txBody>
      </p:sp>
      <p:sp>
        <p:nvSpPr>
          <p:cNvPr id="3" name="内容占位符 2"/>
          <p:cNvSpPr>
            <a:spLocks noGrp="1"/>
          </p:cNvSpPr>
          <p:nvPr>
            <p:ph idx="1"/>
          </p:nvPr>
        </p:nvSpPr>
        <p:spPr>
          <a:xfrm>
            <a:off x="304800" y="990600"/>
            <a:ext cx="8659688" cy="5257800"/>
          </a:xfrm>
        </p:spPr>
        <p:txBody>
          <a:bodyPr/>
          <a:lstStyle/>
          <a:p>
            <a:r>
              <a:rPr lang="zh-CN" altLang="en-US" dirty="0">
                <a:solidFill>
                  <a:schemeClr val="tx1"/>
                </a:solidFill>
              </a:rPr>
              <a:t>信道时变性与传输差异性</a:t>
            </a:r>
            <a:endParaRPr lang="en-US" altLang="zh-CN" dirty="0">
              <a:solidFill>
                <a:schemeClr val="tx1"/>
              </a:solidFill>
            </a:endParaRPr>
          </a:p>
          <a:p>
            <a:pPr lvl="1"/>
            <a:r>
              <a:rPr lang="zh-CN" altLang="en-US" dirty="0">
                <a:solidFill>
                  <a:schemeClr val="tx1"/>
                </a:solidFill>
              </a:rPr>
              <a:t>最保守设计原则</a:t>
            </a:r>
            <a:endParaRPr lang="en-US" altLang="zh-CN" dirty="0">
              <a:solidFill>
                <a:schemeClr val="tx1"/>
              </a:solidFill>
            </a:endParaRPr>
          </a:p>
          <a:p>
            <a:r>
              <a:rPr lang="zh-CN" altLang="en-US" dirty="0">
                <a:solidFill>
                  <a:schemeClr val="tx1"/>
                </a:solidFill>
              </a:rPr>
              <a:t>自适应传输</a:t>
            </a:r>
            <a:endParaRPr lang="en-US" altLang="zh-CN" dirty="0">
              <a:solidFill>
                <a:schemeClr val="tx1"/>
              </a:solidFill>
            </a:endParaRPr>
          </a:p>
          <a:p>
            <a:pPr lvl="1"/>
            <a:r>
              <a:rPr lang="zh-CN" altLang="en-US" dirty="0">
                <a:solidFill>
                  <a:schemeClr val="tx1"/>
                </a:solidFill>
              </a:rPr>
              <a:t>根据信道状态实时地调整发射机和接收机的参数</a:t>
            </a:r>
            <a:endParaRPr lang="en-US" altLang="zh-CN" dirty="0">
              <a:solidFill>
                <a:schemeClr val="tx1"/>
              </a:solidFill>
            </a:endParaRPr>
          </a:p>
          <a:p>
            <a:r>
              <a:rPr lang="zh-CN" altLang="en-US" dirty="0">
                <a:solidFill>
                  <a:schemeClr val="tx1"/>
                </a:solidFill>
              </a:rPr>
              <a:t>需满足条件：</a:t>
            </a:r>
            <a:endParaRPr lang="en-US" altLang="zh-CN" dirty="0">
              <a:solidFill>
                <a:schemeClr val="tx1"/>
              </a:solidFill>
            </a:endParaRPr>
          </a:p>
          <a:p>
            <a:pPr lvl="1"/>
            <a:r>
              <a:rPr lang="zh-CN" altLang="en-US" dirty="0">
                <a:solidFill>
                  <a:schemeClr val="tx1"/>
                </a:solidFill>
              </a:rPr>
              <a:t>准确的信道状态信息（</a:t>
            </a:r>
            <a:r>
              <a:rPr lang="en-US" altLang="zh-CN" dirty="0">
                <a:solidFill>
                  <a:schemeClr val="tx1"/>
                </a:solidFill>
              </a:rPr>
              <a:t>CSI</a:t>
            </a:r>
            <a:r>
              <a:rPr lang="zh-CN" altLang="en-US" dirty="0">
                <a:solidFill>
                  <a:schemeClr val="tx1"/>
                </a:solidFill>
              </a:rPr>
              <a:t>）</a:t>
            </a:r>
            <a:endParaRPr lang="en-US" altLang="zh-CN" dirty="0">
              <a:solidFill>
                <a:schemeClr val="tx1"/>
              </a:solidFill>
            </a:endParaRPr>
          </a:p>
          <a:p>
            <a:pPr lvl="1"/>
            <a:r>
              <a:rPr lang="zh-CN" altLang="en-US" dirty="0">
                <a:solidFill>
                  <a:schemeClr val="tx1"/>
                </a:solidFill>
              </a:rPr>
              <a:t>由反馈信道及时传送信道状态信息</a:t>
            </a:r>
          </a:p>
          <a:p>
            <a:r>
              <a:rPr lang="zh-CN" altLang="en-US" dirty="0">
                <a:solidFill>
                  <a:schemeClr val="tx1"/>
                </a:solidFill>
              </a:rPr>
              <a:t>分类</a:t>
            </a:r>
            <a:endParaRPr lang="en-US" altLang="zh-CN" dirty="0">
              <a:solidFill>
                <a:schemeClr val="tx1"/>
              </a:solidFill>
            </a:endParaRPr>
          </a:p>
          <a:p>
            <a:pPr lvl="1"/>
            <a:r>
              <a:rPr lang="zh-CN" altLang="en-US" dirty="0">
                <a:solidFill>
                  <a:schemeClr val="tx1"/>
                </a:solidFill>
              </a:rPr>
              <a:t>自适应功率控制</a:t>
            </a:r>
            <a:endParaRPr lang="en-US" altLang="zh-CN" dirty="0">
              <a:solidFill>
                <a:schemeClr val="tx1"/>
              </a:solidFill>
            </a:endParaRPr>
          </a:p>
          <a:p>
            <a:pPr lvl="1"/>
            <a:r>
              <a:rPr lang="zh-CN" altLang="en-US" dirty="0">
                <a:solidFill>
                  <a:schemeClr val="tx1"/>
                </a:solidFill>
              </a:rPr>
              <a:t>自适应速率控制</a:t>
            </a:r>
            <a:endParaRPr lang="en-US" altLang="zh-CN" dirty="0">
              <a:solidFill>
                <a:schemeClr val="tx1"/>
              </a:solidFill>
            </a:endParaRPr>
          </a:p>
          <a:p>
            <a:pPr lvl="1"/>
            <a:endParaRPr lang="en-US" altLang="zh-CN" dirty="0"/>
          </a:p>
          <a:p>
            <a:pPr lvl="1"/>
            <a:endParaRPr lang="en-US" altLang="zh-CN" dirty="0"/>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44</a:t>
            </a:fld>
            <a:endParaRPr lang="en-US" altLang="zh-CN"/>
          </a:p>
        </p:txBody>
      </p:sp>
    </p:spTree>
    <p:extLst>
      <p:ext uri="{BB962C8B-B14F-4D97-AF65-F5344CB8AC3E}">
        <p14:creationId xmlns:p14="http://schemas.microsoft.com/office/powerpoint/2010/main" val="227430653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自适应传输的物理模型</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Rectangle 3"/>
          <p:cNvSpPr txBox="1">
            <a:spLocks noChangeArrowheads="1"/>
          </p:cNvSpPr>
          <p:nvPr/>
        </p:nvSpPr>
        <p:spPr bwMode="gray">
          <a:xfrm>
            <a:off x="3194050" y="1366838"/>
            <a:ext cx="36798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2"/>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2"/>
                </a:solidFill>
                <a:latin typeface="Arial" pitchFamily="34" charset="0"/>
              </a:defRPr>
            </a:lvl2pPr>
            <a:lvl3pPr marL="1143000" indent="-228600" algn="l" rtl="0" eaLnBrk="0" fontAlgn="base" hangingPunct="0">
              <a:spcBef>
                <a:spcPct val="20000"/>
              </a:spcBef>
              <a:spcAft>
                <a:spcPct val="0"/>
              </a:spcAft>
              <a:buClr>
                <a:schemeClr val="hlink"/>
              </a:buClr>
              <a:buChar char="•"/>
              <a:defRPr sz="2400">
                <a:solidFill>
                  <a:schemeClr val="tx2"/>
                </a:solidFill>
                <a:latin typeface="Arial" pitchFamily="34" charset="0"/>
              </a:defRPr>
            </a:lvl3pPr>
            <a:lvl4pPr marL="1600200" indent="-228600" algn="l" rtl="0" eaLnBrk="0" fontAlgn="base" hangingPunct="0">
              <a:spcBef>
                <a:spcPct val="20000"/>
              </a:spcBef>
              <a:spcAft>
                <a:spcPct val="0"/>
              </a:spcAft>
              <a:buChar char="–"/>
              <a:defRPr sz="2000">
                <a:solidFill>
                  <a:schemeClr val="tx2"/>
                </a:solidFill>
                <a:latin typeface="Arial" pitchFamily="34" charset="0"/>
              </a:defRPr>
            </a:lvl4pPr>
            <a:lvl5pPr marL="2057400" indent="-228600" algn="l" rtl="0" eaLnBrk="0" fontAlgn="base" hangingPunct="0">
              <a:spcBef>
                <a:spcPct val="20000"/>
              </a:spcBef>
              <a:spcAft>
                <a:spcPct val="0"/>
              </a:spcAft>
              <a:buChar char="»"/>
              <a:defRPr sz="2000">
                <a:solidFill>
                  <a:schemeClr val="tx2"/>
                </a:solidFill>
                <a:latin typeface="Arial" pitchFamily="34" charset="0"/>
              </a:defRPr>
            </a:lvl5pPr>
            <a:lvl6pPr marL="2514600" indent="-228600" algn="l" rtl="0" fontAlgn="base">
              <a:spcBef>
                <a:spcPct val="20000"/>
              </a:spcBef>
              <a:spcAft>
                <a:spcPct val="0"/>
              </a:spcAft>
              <a:buChar char="»"/>
              <a:defRPr sz="2000">
                <a:solidFill>
                  <a:schemeClr val="tx2"/>
                </a:solidFill>
                <a:latin typeface="Arial" pitchFamily="34" charset="0"/>
              </a:defRPr>
            </a:lvl6pPr>
            <a:lvl7pPr marL="2971800" indent="-228600" algn="l" rtl="0" fontAlgn="base">
              <a:spcBef>
                <a:spcPct val="20000"/>
              </a:spcBef>
              <a:spcAft>
                <a:spcPct val="0"/>
              </a:spcAft>
              <a:buChar char="»"/>
              <a:defRPr sz="2000">
                <a:solidFill>
                  <a:schemeClr val="tx2"/>
                </a:solidFill>
                <a:latin typeface="Arial" pitchFamily="34" charset="0"/>
              </a:defRPr>
            </a:lvl7pPr>
            <a:lvl8pPr marL="3429000" indent="-228600" algn="l" rtl="0" fontAlgn="base">
              <a:spcBef>
                <a:spcPct val="20000"/>
              </a:spcBef>
              <a:spcAft>
                <a:spcPct val="0"/>
              </a:spcAft>
              <a:buChar char="»"/>
              <a:defRPr sz="2000">
                <a:solidFill>
                  <a:schemeClr val="tx2"/>
                </a:solidFill>
                <a:latin typeface="Arial" pitchFamily="34" charset="0"/>
              </a:defRPr>
            </a:lvl8pPr>
            <a:lvl9pPr marL="3886200" indent="-228600" algn="l" rtl="0" fontAlgn="base">
              <a:spcBef>
                <a:spcPct val="20000"/>
              </a:spcBef>
              <a:spcAft>
                <a:spcPct val="0"/>
              </a:spcAft>
              <a:buChar char="»"/>
              <a:defRPr sz="2000">
                <a:solidFill>
                  <a:schemeClr val="tx2"/>
                </a:solidFill>
                <a:latin typeface="Arial" pitchFamily="34" charset="0"/>
              </a:defRPr>
            </a:lvl9pPr>
          </a:lstStyle>
          <a:p>
            <a:pPr algn="ctr">
              <a:buFontTx/>
              <a:buNone/>
            </a:pPr>
            <a:endParaRPr lang="zh-CN"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361845272"/>
              </p:ext>
            </p:extLst>
          </p:nvPr>
        </p:nvGraphicFramePr>
        <p:xfrm>
          <a:off x="3312" y="1916113"/>
          <a:ext cx="8912088" cy="3570286"/>
        </p:xfrm>
        <a:graphic>
          <a:graphicData uri="http://schemas.openxmlformats.org/presentationml/2006/ole">
            <mc:AlternateContent xmlns:mc="http://schemas.openxmlformats.org/markup-compatibility/2006">
              <mc:Choice xmlns:v="urn:schemas-microsoft-com:vml" Requires="v">
                <p:oleObj spid="_x0000_s60446" r:id="rId3" imgW="5947200" imgH="2381760" progId="Visio.Drawing.6">
                  <p:embed/>
                </p:oleObj>
              </mc:Choice>
              <mc:Fallback>
                <p:oleObj r:id="rId3" imgW="5947200" imgH="238176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 y="1916113"/>
                        <a:ext cx="8912088" cy="3570286"/>
                      </a:xfrm>
                      <a:prstGeom prst="rect">
                        <a:avLst/>
                      </a:prstGeom>
                      <a:noFill/>
                    </p:spPr>
                  </p:pic>
                </p:oleObj>
              </mc:Fallback>
            </mc:AlternateContent>
          </a:graphicData>
        </a:graphic>
      </p:graphicFrame>
      <p:sp>
        <p:nvSpPr>
          <p:cNvPr id="6" name="灯片编号占位符 5"/>
          <p:cNvSpPr>
            <a:spLocks noGrp="1"/>
          </p:cNvSpPr>
          <p:nvPr>
            <p:ph type="sldNum" sz="quarter" idx="11"/>
          </p:nvPr>
        </p:nvSpPr>
        <p:spPr/>
        <p:txBody>
          <a:bodyPr/>
          <a:lstStyle/>
          <a:p>
            <a:pPr>
              <a:defRPr/>
            </a:pPr>
            <a:fld id="{6031EF14-3A35-44F4-A506-F525C6624BEF}" type="slidenum">
              <a:rPr lang="zh-CN" altLang="en-US" smtClean="0"/>
              <a:pPr>
                <a:defRPr/>
              </a:pPr>
              <a:t>45</a:t>
            </a:fld>
            <a:endParaRPr lang="en-US" altLang="zh-CN"/>
          </a:p>
        </p:txBody>
      </p:sp>
    </p:spTree>
    <p:extLst>
      <p:ext uri="{BB962C8B-B14F-4D97-AF65-F5344CB8AC3E}">
        <p14:creationId xmlns:p14="http://schemas.microsoft.com/office/powerpoint/2010/main" val="225217710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自适应功率传输</a:t>
            </a:r>
          </a:p>
        </p:txBody>
      </p:sp>
      <p:sp>
        <p:nvSpPr>
          <p:cNvPr id="3" name="内容占位符 2"/>
          <p:cNvSpPr>
            <a:spLocks noGrp="1"/>
          </p:cNvSpPr>
          <p:nvPr>
            <p:ph idx="1"/>
          </p:nvPr>
        </p:nvSpPr>
        <p:spPr/>
        <p:txBody>
          <a:bodyPr/>
          <a:lstStyle/>
          <a:p>
            <a:pPr marL="342900" lvl="2" indent="-342900">
              <a:buClr>
                <a:schemeClr val="tx1"/>
              </a:buClr>
              <a:buFont typeface="Wingdings" pitchFamily="2" charset="2"/>
              <a:buChar char="v"/>
            </a:pPr>
            <a:r>
              <a:rPr lang="zh-CN" altLang="en-US" sz="3200" b="1" dirty="0">
                <a:solidFill>
                  <a:schemeClr val="tx1"/>
                </a:solidFill>
                <a:latin typeface="+mn-lt"/>
                <a:ea typeface="+mn-ea"/>
                <a:cs typeface="+mn-cs"/>
              </a:rPr>
              <a:t>动态调整发射功率，维持接收端一定的信噪比，</a:t>
            </a:r>
            <a:r>
              <a:rPr lang="zh-CN" altLang="en-US" sz="3200" b="1">
                <a:solidFill>
                  <a:schemeClr val="tx1"/>
                </a:solidFill>
                <a:latin typeface="+mn-lt"/>
                <a:ea typeface="+mn-ea"/>
                <a:cs typeface="+mn-cs"/>
              </a:rPr>
              <a:t>从而保证</a:t>
            </a:r>
            <a:r>
              <a:rPr lang="zh-CN" altLang="en-US" sz="3200" b="1">
                <a:solidFill>
                  <a:schemeClr val="tx1"/>
                </a:solidFill>
              </a:rPr>
              <a:t>恒定</a:t>
            </a:r>
            <a:r>
              <a:rPr lang="zh-CN" altLang="en-US" sz="3200" b="1" dirty="0">
                <a:solidFill>
                  <a:schemeClr val="tx1"/>
                </a:solidFill>
              </a:rPr>
              <a:t>的传输速率</a:t>
            </a:r>
            <a:endParaRPr lang="en-US" altLang="zh-CN" sz="3200" b="1" dirty="0">
              <a:solidFill>
                <a:schemeClr val="tx1"/>
              </a:solidFill>
            </a:endParaRPr>
          </a:p>
          <a:p>
            <a:pPr marL="800100" lvl="3" indent="-342900">
              <a:buClr>
                <a:schemeClr val="tx1"/>
              </a:buClr>
              <a:buFont typeface="Wingdings" pitchFamily="2" charset="2"/>
              <a:buChar char="v"/>
            </a:pPr>
            <a:r>
              <a:rPr lang="zh-CN" altLang="en-US" sz="2400" b="1" dirty="0">
                <a:solidFill>
                  <a:schemeClr val="tx1"/>
                </a:solidFill>
                <a:latin typeface="+mn-lt"/>
                <a:ea typeface="+mn-ea"/>
                <a:cs typeface="+mn-cs"/>
              </a:rPr>
              <a:t>信道条件较差则增加发射功率，信道条件好时降低发射功率</a:t>
            </a:r>
            <a:endParaRPr lang="en-US" altLang="zh-CN" sz="2400" b="1" dirty="0">
              <a:solidFill>
                <a:schemeClr val="tx1"/>
              </a:solidFill>
              <a:latin typeface="+mn-lt"/>
              <a:ea typeface="+mn-ea"/>
              <a:cs typeface="+mn-cs"/>
            </a:endParaRPr>
          </a:p>
          <a:p>
            <a:r>
              <a:rPr lang="zh-CN" altLang="en-US" dirty="0">
                <a:solidFill>
                  <a:srgbClr val="FF0000"/>
                </a:solidFill>
              </a:rPr>
              <a:t>可以有效地降低用户间干扰</a:t>
            </a:r>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46</a:t>
            </a:fld>
            <a:endParaRPr lang="en-US" altLang="zh-CN"/>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38" y="3510805"/>
            <a:ext cx="7345362"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461996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自适应速率传输</a:t>
            </a:r>
          </a:p>
        </p:txBody>
      </p:sp>
      <p:sp>
        <p:nvSpPr>
          <p:cNvPr id="3" name="内容占位符 2"/>
          <p:cNvSpPr>
            <a:spLocks noGrp="1"/>
          </p:cNvSpPr>
          <p:nvPr>
            <p:ph idx="1"/>
          </p:nvPr>
        </p:nvSpPr>
        <p:spPr>
          <a:xfrm>
            <a:off x="304800" y="990600"/>
            <a:ext cx="8839200" cy="5257800"/>
          </a:xfrm>
        </p:spPr>
        <p:txBody>
          <a:bodyPr/>
          <a:lstStyle/>
          <a:p>
            <a:r>
              <a:rPr lang="zh-CN" altLang="en-US" dirty="0">
                <a:solidFill>
                  <a:schemeClr val="tx1"/>
                </a:solidFill>
              </a:rPr>
              <a:t>自适应速率传输（自适应调制编码， </a:t>
            </a:r>
            <a:r>
              <a:rPr lang="en-US" altLang="zh-CN" dirty="0">
                <a:solidFill>
                  <a:schemeClr val="tx1"/>
                </a:solidFill>
              </a:rPr>
              <a:t>ACM</a:t>
            </a:r>
            <a:r>
              <a:rPr lang="zh-CN" altLang="en-US" dirty="0">
                <a:solidFill>
                  <a:schemeClr val="tx1"/>
                </a:solidFill>
              </a:rPr>
              <a:t>）</a:t>
            </a:r>
            <a:endParaRPr lang="en-US" altLang="zh-CN" dirty="0">
              <a:solidFill>
                <a:schemeClr val="tx1"/>
              </a:solidFill>
            </a:endParaRPr>
          </a:p>
          <a:p>
            <a:pPr marL="800100" lvl="3" indent="-342900">
              <a:buClr>
                <a:schemeClr val="tx1"/>
              </a:buClr>
              <a:buFont typeface="Wingdings" pitchFamily="2" charset="2"/>
              <a:buChar char="v"/>
            </a:pPr>
            <a:r>
              <a:rPr lang="zh-CN" altLang="en-US" sz="2800" b="1" dirty="0">
                <a:solidFill>
                  <a:schemeClr val="tx1"/>
                </a:solidFill>
                <a:latin typeface="+mn-lt"/>
                <a:ea typeface="+mn-ea"/>
                <a:cs typeface="+mn-cs"/>
              </a:rPr>
              <a:t>发送功率恒定的情况下，通过调整无线链路传输的调制方式与编码速率，确保链路的传输质量 </a:t>
            </a:r>
          </a:p>
          <a:p>
            <a:pPr marL="800100" lvl="3" indent="-342900">
              <a:buClr>
                <a:schemeClr val="tx1"/>
              </a:buClr>
              <a:buFont typeface="Wingdings" pitchFamily="2" charset="2"/>
              <a:buChar char="v"/>
            </a:pPr>
            <a:r>
              <a:rPr lang="zh-CN" altLang="en-US" sz="2800" b="1" dirty="0">
                <a:solidFill>
                  <a:schemeClr val="tx1"/>
                </a:solidFill>
                <a:latin typeface="+mn-lt"/>
                <a:ea typeface="+mn-ea"/>
                <a:cs typeface="+mn-cs"/>
              </a:rPr>
              <a:t>信道条件较差时选择较小的调制方式与编码速率信道条件较好时选择较大的调制方式</a:t>
            </a:r>
            <a:r>
              <a:rPr lang="zh-CN" altLang="en-US" sz="2800" b="1" dirty="0">
                <a:solidFill>
                  <a:schemeClr val="tx1"/>
                </a:solidFill>
              </a:rPr>
              <a:t>与编码速率</a:t>
            </a:r>
            <a:r>
              <a:rPr lang="zh-CN" altLang="en-US" sz="2800" b="1" dirty="0">
                <a:solidFill>
                  <a:schemeClr val="tx1"/>
                </a:solidFill>
                <a:latin typeface="+mn-lt"/>
                <a:ea typeface="+mn-ea"/>
                <a:cs typeface="+mn-cs"/>
              </a:rPr>
              <a:t>从而最大化传输速率 </a:t>
            </a:r>
            <a:endParaRPr lang="en-US" altLang="zh-CN" sz="2800" b="1"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47</a:t>
            </a:fld>
            <a:endParaRPr lang="en-US" altLang="zh-CN"/>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842296"/>
            <a:ext cx="6913563"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955122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如何实现自适应传输</a:t>
            </a:r>
          </a:p>
        </p:txBody>
      </p:sp>
      <p:sp>
        <p:nvSpPr>
          <p:cNvPr id="3" name="内容占位符 2"/>
          <p:cNvSpPr>
            <a:spLocks noGrp="1"/>
          </p:cNvSpPr>
          <p:nvPr>
            <p:ph idx="1"/>
          </p:nvPr>
        </p:nvSpPr>
        <p:spPr/>
        <p:txBody>
          <a:bodyPr/>
          <a:lstStyle/>
          <a:p>
            <a:r>
              <a:rPr lang="zh-CN" altLang="en-US" sz="3600" dirty="0">
                <a:solidFill>
                  <a:schemeClr val="tx1"/>
                </a:solidFill>
              </a:rPr>
              <a:t>需满足条件：</a:t>
            </a:r>
            <a:endParaRPr lang="en-US" altLang="zh-CN" sz="3600" dirty="0">
              <a:solidFill>
                <a:schemeClr val="tx1"/>
              </a:solidFill>
            </a:endParaRPr>
          </a:p>
          <a:p>
            <a:pPr lvl="1"/>
            <a:r>
              <a:rPr lang="zh-CN" altLang="en-US" sz="3600" dirty="0">
                <a:solidFill>
                  <a:srgbClr val="FF0000"/>
                </a:solidFill>
              </a:rPr>
              <a:t>准确</a:t>
            </a:r>
            <a:r>
              <a:rPr lang="zh-CN" altLang="en-US" sz="3600" dirty="0">
                <a:solidFill>
                  <a:schemeClr val="tx1"/>
                </a:solidFill>
              </a:rPr>
              <a:t>的信道状态信息（</a:t>
            </a:r>
            <a:r>
              <a:rPr lang="en-US" altLang="zh-CN" sz="3600" dirty="0">
                <a:solidFill>
                  <a:schemeClr val="tx1"/>
                </a:solidFill>
              </a:rPr>
              <a:t>CSI</a:t>
            </a:r>
            <a:r>
              <a:rPr lang="zh-CN" altLang="en-US" sz="3600" dirty="0">
                <a:solidFill>
                  <a:schemeClr val="tx1"/>
                </a:solidFill>
              </a:rPr>
              <a:t>）</a:t>
            </a:r>
            <a:endParaRPr lang="en-US" altLang="zh-CN" sz="3600" dirty="0">
              <a:solidFill>
                <a:schemeClr val="tx1"/>
              </a:solidFill>
            </a:endParaRPr>
          </a:p>
          <a:p>
            <a:pPr lvl="1"/>
            <a:r>
              <a:rPr lang="zh-CN" altLang="en-US" sz="3600" dirty="0">
                <a:solidFill>
                  <a:schemeClr val="tx1"/>
                </a:solidFill>
              </a:rPr>
              <a:t>由反馈信道</a:t>
            </a:r>
            <a:r>
              <a:rPr lang="zh-CN" altLang="en-US" sz="3600" dirty="0">
                <a:solidFill>
                  <a:srgbClr val="FF0000"/>
                </a:solidFill>
              </a:rPr>
              <a:t>及时</a:t>
            </a:r>
            <a:r>
              <a:rPr lang="zh-CN" altLang="en-US" sz="3600" dirty="0">
                <a:solidFill>
                  <a:schemeClr val="tx1"/>
                </a:solidFill>
              </a:rPr>
              <a:t>传送信道状态信息</a:t>
            </a:r>
            <a:endParaRPr lang="en-US" altLang="zh-CN" sz="3600" dirty="0">
              <a:solidFill>
                <a:schemeClr val="tx1"/>
              </a:solidFill>
            </a:endParaRPr>
          </a:p>
          <a:p>
            <a:endParaRPr lang="en-US" altLang="zh-CN" sz="3600" dirty="0">
              <a:solidFill>
                <a:schemeClr val="tx1"/>
              </a:solidFill>
            </a:endParaRPr>
          </a:p>
          <a:p>
            <a:r>
              <a:rPr lang="zh-CN" altLang="en-US" sz="3600" dirty="0">
                <a:solidFill>
                  <a:schemeClr val="tx1"/>
                </a:solidFill>
              </a:rPr>
              <a:t>如何得到准确实时的</a:t>
            </a:r>
            <a:r>
              <a:rPr lang="en-US" altLang="zh-CN" sz="3600" dirty="0">
                <a:solidFill>
                  <a:schemeClr val="tx1"/>
                </a:solidFill>
              </a:rPr>
              <a:t>CSI</a:t>
            </a:r>
            <a:r>
              <a:rPr lang="zh-CN" altLang="en-US" sz="3600" dirty="0">
                <a:solidFill>
                  <a:schemeClr val="tx1"/>
                </a:solidFill>
              </a:rPr>
              <a:t>？</a:t>
            </a:r>
            <a:endParaRPr lang="en-US" altLang="zh-CN" sz="3600" dirty="0">
              <a:solidFill>
                <a:schemeClr val="tx1"/>
              </a:solidFill>
            </a:endParaRPr>
          </a:p>
          <a:p>
            <a:pPr lvl="1"/>
            <a:r>
              <a:rPr lang="zh-CN" altLang="en-US" sz="3600" dirty="0">
                <a:solidFill>
                  <a:schemeClr val="tx1"/>
                </a:solidFill>
              </a:rPr>
              <a:t>信道估计</a:t>
            </a:r>
            <a:endParaRPr lang="en-US" altLang="zh-CN" sz="3600" dirty="0">
              <a:solidFill>
                <a:schemeClr val="tx1"/>
              </a:solidFill>
            </a:endParaRPr>
          </a:p>
          <a:p>
            <a:pPr lvl="1"/>
            <a:r>
              <a:rPr lang="zh-CN" altLang="en-US" sz="3600" dirty="0">
                <a:solidFill>
                  <a:schemeClr val="tx1"/>
                </a:solidFill>
              </a:rPr>
              <a:t>信道预测</a:t>
            </a:r>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48</a:t>
            </a:fld>
            <a:endParaRPr lang="en-US" altLang="zh-CN"/>
          </a:p>
        </p:txBody>
      </p:sp>
    </p:spTree>
    <p:extLst>
      <p:ext uri="{BB962C8B-B14F-4D97-AF65-F5344CB8AC3E}">
        <p14:creationId xmlns:p14="http://schemas.microsoft.com/office/powerpoint/2010/main" val="235560916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6553200" y="6248400"/>
            <a:ext cx="1905000" cy="457200"/>
          </a:xfrm>
          <a:prstGeom prst="rect">
            <a:avLst/>
          </a:prstGeom>
        </p:spPr>
        <p:txBody>
          <a:bodyPr/>
          <a:lstStyle/>
          <a:p>
            <a:fld id="{97DBF23B-D4AA-4CD3-8950-A61087272C57}" type="slidenum">
              <a:rPr lang="zh-CN" altLang="en-GB"/>
              <a:pPr/>
              <a:t>49</a:t>
            </a:fld>
            <a:endParaRPr lang="en-GB" altLang="zh-CN"/>
          </a:p>
        </p:txBody>
      </p:sp>
      <p:sp>
        <p:nvSpPr>
          <p:cNvPr id="1195010" name="Rectangle 2"/>
          <p:cNvSpPr>
            <a:spLocks noGrp="1" noChangeArrowheads="1"/>
          </p:cNvSpPr>
          <p:nvPr>
            <p:ph type="title"/>
          </p:nvPr>
        </p:nvSpPr>
        <p:spPr/>
        <p:txBody>
          <a:bodyPr/>
          <a:lstStyle/>
          <a:p>
            <a:r>
              <a:rPr lang="zh-CN" altLang="en-US" dirty="0">
                <a:ea typeface="宋体" charset="-122"/>
              </a:rPr>
              <a:t>信道估计方法</a:t>
            </a:r>
          </a:p>
        </p:txBody>
      </p:sp>
      <p:sp>
        <p:nvSpPr>
          <p:cNvPr id="1195011" name="Rectangle 3" descr="Rectangle: Click to edit Master text styles&#10;Second level&#10;Third level&#10;Fourth level&#10;Fifth level"/>
          <p:cNvSpPr>
            <a:spLocks noGrp="1" noChangeArrowheads="1"/>
          </p:cNvSpPr>
          <p:nvPr>
            <p:ph type="body" idx="1"/>
          </p:nvPr>
        </p:nvSpPr>
        <p:spPr>
          <a:xfrm>
            <a:off x="395536" y="1196752"/>
            <a:ext cx="8208912" cy="4427537"/>
          </a:xfrm>
        </p:spPr>
        <p:txBody>
          <a:bodyPr/>
          <a:lstStyle/>
          <a:p>
            <a:pPr>
              <a:lnSpc>
                <a:spcPct val="90000"/>
              </a:lnSpc>
            </a:pPr>
            <a:r>
              <a:rPr lang="zh-CN" altLang="en-US" dirty="0">
                <a:solidFill>
                  <a:schemeClr val="tx1"/>
                </a:solidFill>
                <a:effectLst>
                  <a:outerShdw blurRad="38100" dist="38100" dir="2700000" algn="tl">
                    <a:srgbClr val="C0C0C0"/>
                  </a:outerShdw>
                </a:effectLst>
                <a:ea typeface="宋体" charset="-122"/>
              </a:rPr>
              <a:t>在</a:t>
            </a:r>
            <a:r>
              <a:rPr lang="en-US" altLang="zh-CN" dirty="0">
                <a:solidFill>
                  <a:schemeClr val="tx1"/>
                </a:solidFill>
                <a:effectLst>
                  <a:outerShdw blurRad="38100" dist="38100" dir="2700000" algn="tl">
                    <a:srgbClr val="C0C0C0"/>
                  </a:outerShdw>
                </a:effectLst>
                <a:ea typeface="宋体" charset="-122"/>
              </a:rPr>
              <a:t>TDD</a:t>
            </a:r>
            <a:r>
              <a:rPr lang="zh-CN" altLang="en-US" dirty="0">
                <a:solidFill>
                  <a:schemeClr val="tx1"/>
                </a:solidFill>
                <a:effectLst>
                  <a:outerShdw blurRad="38100" dist="38100" dir="2700000" algn="tl">
                    <a:srgbClr val="C0C0C0"/>
                  </a:outerShdw>
                </a:effectLst>
                <a:ea typeface="宋体" charset="-122"/>
              </a:rPr>
              <a:t>系统中</a:t>
            </a:r>
            <a:endParaRPr lang="en-US" altLang="zh-CN" dirty="0">
              <a:solidFill>
                <a:schemeClr val="tx1"/>
              </a:solidFill>
              <a:effectLst>
                <a:outerShdw blurRad="38100" dist="38100" dir="2700000" algn="tl">
                  <a:srgbClr val="C0C0C0"/>
                </a:outerShdw>
              </a:effectLst>
              <a:ea typeface="宋体" charset="-122"/>
            </a:endParaRPr>
          </a:p>
          <a:p>
            <a:pPr lvl="1">
              <a:lnSpc>
                <a:spcPct val="90000"/>
              </a:lnSpc>
            </a:pPr>
            <a:r>
              <a:rPr lang="zh-CN" altLang="en-US" dirty="0">
                <a:solidFill>
                  <a:schemeClr val="tx1"/>
                </a:solidFill>
                <a:ea typeface="宋体" charset="-122"/>
              </a:rPr>
              <a:t>利用信道互易性，将接收信道参数作为发送信道的参数估计</a:t>
            </a:r>
            <a:endParaRPr lang="en-US" altLang="zh-CN" dirty="0">
              <a:solidFill>
                <a:schemeClr val="tx1"/>
              </a:solidFill>
              <a:ea typeface="宋体" charset="-122"/>
            </a:endParaRPr>
          </a:p>
          <a:p>
            <a:pPr>
              <a:lnSpc>
                <a:spcPct val="90000"/>
              </a:lnSpc>
            </a:pPr>
            <a:r>
              <a:rPr lang="zh-CN" altLang="en-US" dirty="0">
                <a:solidFill>
                  <a:schemeClr val="tx1"/>
                </a:solidFill>
                <a:effectLst>
                  <a:outerShdw blurRad="38100" dist="38100" dir="2700000" algn="tl">
                    <a:srgbClr val="C0C0C0"/>
                  </a:outerShdw>
                </a:effectLst>
                <a:ea typeface="宋体" charset="-122"/>
              </a:rPr>
              <a:t>在</a:t>
            </a:r>
            <a:r>
              <a:rPr lang="en-US" altLang="zh-CN" dirty="0">
                <a:solidFill>
                  <a:schemeClr val="tx1"/>
                </a:solidFill>
                <a:effectLst>
                  <a:outerShdw blurRad="38100" dist="38100" dir="2700000" algn="tl">
                    <a:srgbClr val="C0C0C0"/>
                  </a:outerShdw>
                </a:effectLst>
                <a:ea typeface="宋体" charset="-122"/>
              </a:rPr>
              <a:t>FDD</a:t>
            </a:r>
            <a:r>
              <a:rPr lang="zh-CN" altLang="en-US" dirty="0">
                <a:solidFill>
                  <a:schemeClr val="tx1"/>
                </a:solidFill>
                <a:effectLst>
                  <a:outerShdw blurRad="38100" dist="38100" dir="2700000" algn="tl">
                    <a:srgbClr val="C0C0C0"/>
                  </a:outerShdw>
                </a:effectLst>
                <a:ea typeface="宋体" charset="-122"/>
              </a:rPr>
              <a:t>系统中</a:t>
            </a:r>
          </a:p>
          <a:p>
            <a:pPr lvl="1">
              <a:lnSpc>
                <a:spcPct val="90000"/>
              </a:lnSpc>
            </a:pPr>
            <a:r>
              <a:rPr lang="zh-CN" altLang="en-US" dirty="0">
                <a:solidFill>
                  <a:schemeClr val="tx1"/>
                </a:solidFill>
                <a:ea typeface="宋体" charset="-122"/>
              </a:rPr>
              <a:t>由接收端测量信道，并将测量结果或控制信息反馈给发端</a:t>
            </a:r>
          </a:p>
          <a:p>
            <a:pPr lvl="1">
              <a:lnSpc>
                <a:spcPct val="90000"/>
              </a:lnSpc>
            </a:pPr>
            <a:r>
              <a:rPr lang="zh-CN" altLang="en-US" dirty="0">
                <a:solidFill>
                  <a:schemeClr val="tx1"/>
                </a:solidFill>
                <a:ea typeface="宋体" charset="-122"/>
              </a:rPr>
              <a:t>发端收到的是过时的信道信息</a:t>
            </a:r>
          </a:p>
          <a:p>
            <a:pPr>
              <a:lnSpc>
                <a:spcPct val="90000"/>
              </a:lnSpc>
            </a:pPr>
            <a:r>
              <a:rPr lang="zh-CN" altLang="en-US" dirty="0">
                <a:solidFill>
                  <a:srgbClr val="FF0000"/>
                </a:solidFill>
                <a:effectLst>
                  <a:outerShdw blurRad="38100" dist="38100" dir="2700000" algn="tl">
                    <a:srgbClr val="C0C0C0"/>
                  </a:outerShdw>
                </a:effectLst>
                <a:ea typeface="黑体" pitchFamily="2" charset="-122"/>
              </a:rPr>
              <a:t>问题：</a:t>
            </a:r>
            <a:r>
              <a:rPr lang="zh-CN" altLang="en-US" dirty="0">
                <a:solidFill>
                  <a:schemeClr val="tx1"/>
                </a:solidFill>
                <a:effectLst>
                  <a:outerShdw blurRad="38100" dist="38100" dir="2700000" algn="tl">
                    <a:srgbClr val="C0C0C0"/>
                  </a:outerShdw>
                </a:effectLst>
                <a:ea typeface="黑体" pitchFamily="2" charset="-122"/>
              </a:rPr>
              <a:t>当信道变化快时，得不到实时准确的信息</a:t>
            </a:r>
          </a:p>
        </p:txBody>
      </p:sp>
    </p:spTree>
    <p:custDataLst>
      <p:tags r:id="rId1"/>
    </p:custDataLst>
    <p:extLst>
      <p:ext uri="{BB962C8B-B14F-4D97-AF65-F5344CB8AC3E}">
        <p14:creationId xmlns:p14="http://schemas.microsoft.com/office/powerpoint/2010/main" val="6440263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195011">
                                            <p:txEl>
                                              <p:pRg st="5" end="5"/>
                                            </p:txEl>
                                          </p:spTgt>
                                        </p:tgtEl>
                                        <p:attrNameLst>
                                          <p:attrName>style.visibility</p:attrName>
                                        </p:attrNameLst>
                                      </p:cBhvr>
                                      <p:to>
                                        <p:strVal val="visible"/>
                                      </p:to>
                                    </p:set>
                                    <p:anim calcmode="lin" valueType="num">
                                      <p:cBhvr additive="base">
                                        <p:cTn id="7" dur="2000" fill="hold"/>
                                        <p:tgtEl>
                                          <p:spTgt spid="1195011">
                                            <p:txEl>
                                              <p:pRg st="5" end="5"/>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11950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z="4400" dirty="0"/>
              <a:t>研究对象</a:t>
            </a:r>
            <a:endParaRPr lang="zh-CN" altLang="en-US" sz="4400" dirty="0">
              <a:ea typeface="宋体" pitchFamily="2" charset="-122"/>
            </a:endParaRPr>
          </a:p>
        </p:txBody>
      </p:sp>
      <p:sp>
        <p:nvSpPr>
          <p:cNvPr id="5123" name="Rectangle 3"/>
          <p:cNvSpPr>
            <a:spLocks noGrp="1" noChangeArrowheads="1"/>
          </p:cNvSpPr>
          <p:nvPr>
            <p:ph type="body" idx="1"/>
          </p:nvPr>
        </p:nvSpPr>
        <p:spPr/>
        <p:txBody>
          <a:bodyPr/>
          <a:lstStyle/>
          <a:p>
            <a:pPr eaLnBrk="1" hangingPunct="1"/>
            <a:endParaRPr lang="zh-CN" altLang="en-US">
              <a:ea typeface="宋体" pitchFamily="2" charset="-122"/>
            </a:endParaRPr>
          </a:p>
          <a:p>
            <a:pPr eaLnBrk="1" hangingPunct="1"/>
            <a:endParaRPr lang="zh-CN" altLang="en-US">
              <a:ea typeface="宋体" pitchFamily="2" charset="-122"/>
            </a:endParaRPr>
          </a:p>
          <a:p>
            <a:pPr eaLnBrk="1" hangingPunct="1"/>
            <a:endParaRPr lang="zh-CN" altLang="en-US">
              <a:ea typeface="宋体" pitchFamily="2" charset="-122"/>
            </a:endParaRPr>
          </a:p>
          <a:p>
            <a:pPr eaLnBrk="1" hangingPunct="1"/>
            <a:endParaRPr lang="zh-CN" altLang="en-US">
              <a:ea typeface="宋体" pitchFamily="2" charset="-122"/>
            </a:endParaRPr>
          </a:p>
          <a:p>
            <a:pPr eaLnBrk="1" hangingPunct="1"/>
            <a:endParaRPr lang="zh-CN" altLang="en-US">
              <a:ea typeface="宋体" pitchFamily="2" charset="-122"/>
            </a:endParaRPr>
          </a:p>
          <a:p>
            <a:pPr eaLnBrk="1" hangingPunct="1"/>
            <a:endParaRPr lang="zh-CN" altLang="en-US">
              <a:ea typeface="宋体" pitchFamily="2" charset="-122"/>
            </a:endParaRPr>
          </a:p>
          <a:p>
            <a:pPr eaLnBrk="1" hangingPunct="1"/>
            <a:endParaRPr lang="zh-CN" altLang="en-US">
              <a:ea typeface="宋体" pitchFamily="2" charset="-122"/>
            </a:endParaRPr>
          </a:p>
          <a:p>
            <a:pPr eaLnBrk="1" hangingPunct="1"/>
            <a:endParaRPr lang="zh-CN" altLang="en-US">
              <a:ea typeface="宋体" pitchFamily="2" charset="-122"/>
            </a:endParaRPr>
          </a:p>
        </p:txBody>
      </p:sp>
      <p:grpSp>
        <p:nvGrpSpPr>
          <p:cNvPr id="431132" name="Group 28"/>
          <p:cNvGrpSpPr>
            <a:grpSpLocks/>
          </p:cNvGrpSpPr>
          <p:nvPr/>
        </p:nvGrpSpPr>
        <p:grpSpPr bwMode="auto">
          <a:xfrm>
            <a:off x="2268538" y="3500438"/>
            <a:ext cx="4840287" cy="3240087"/>
            <a:chOff x="1056" y="1536"/>
            <a:chExt cx="3840" cy="2496"/>
          </a:xfrm>
        </p:grpSpPr>
        <p:grpSp>
          <p:nvGrpSpPr>
            <p:cNvPr id="5130" name="Group 5"/>
            <p:cNvGrpSpPr>
              <a:grpSpLocks/>
            </p:cNvGrpSpPr>
            <p:nvPr/>
          </p:nvGrpSpPr>
          <p:grpSpPr bwMode="auto">
            <a:xfrm>
              <a:off x="1056" y="1536"/>
              <a:ext cx="3840" cy="2496"/>
              <a:chOff x="2074" y="1422"/>
              <a:chExt cx="2795" cy="2464"/>
            </a:xfrm>
          </p:grpSpPr>
          <p:sp>
            <p:nvSpPr>
              <p:cNvPr id="5135" name="Freeform 6"/>
              <p:cNvSpPr>
                <a:spLocks/>
              </p:cNvSpPr>
              <p:nvPr/>
            </p:nvSpPr>
            <p:spPr bwMode="auto">
              <a:xfrm>
                <a:off x="4375" y="3159"/>
                <a:ext cx="494" cy="726"/>
              </a:xfrm>
              <a:custGeom>
                <a:avLst/>
                <a:gdLst>
                  <a:gd name="T0" fmla="*/ 260 w 467"/>
                  <a:gd name="T1" fmla="*/ 921 h 644"/>
                  <a:gd name="T2" fmla="*/ 0 w 467"/>
                  <a:gd name="T3" fmla="*/ 392 h 644"/>
                  <a:gd name="T4" fmla="*/ 244 w 467"/>
                  <a:gd name="T5" fmla="*/ 0 h 644"/>
                  <a:gd name="T6" fmla="*/ 552 w 467"/>
                  <a:gd name="T7" fmla="*/ 459 h 644"/>
                  <a:gd name="T8" fmla="*/ 260 w 467"/>
                  <a:gd name="T9" fmla="*/ 921 h 6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7" h="644">
                    <a:moveTo>
                      <a:pt x="220" y="643"/>
                    </a:moveTo>
                    <a:lnTo>
                      <a:pt x="0" y="274"/>
                    </a:lnTo>
                    <a:lnTo>
                      <a:pt x="206" y="0"/>
                    </a:lnTo>
                    <a:lnTo>
                      <a:pt x="466" y="320"/>
                    </a:lnTo>
                    <a:lnTo>
                      <a:pt x="220" y="643"/>
                    </a:lnTo>
                  </a:path>
                </a:pathLst>
              </a:custGeom>
              <a:solidFill>
                <a:srgbClr val="336699"/>
              </a:solidFill>
              <a:ln w="12700" cap="rnd" cmpd="sng">
                <a:solidFill>
                  <a:srgbClr val="00336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6" name="Freeform 7"/>
              <p:cNvSpPr>
                <a:spLocks/>
              </p:cNvSpPr>
              <p:nvPr/>
            </p:nvSpPr>
            <p:spPr bwMode="auto">
              <a:xfrm>
                <a:off x="2074" y="3468"/>
                <a:ext cx="2536" cy="418"/>
              </a:xfrm>
              <a:custGeom>
                <a:avLst/>
                <a:gdLst>
                  <a:gd name="T0" fmla="*/ 250 w 2396"/>
                  <a:gd name="T1" fmla="*/ 0 h 371"/>
                  <a:gd name="T2" fmla="*/ 2576 w 2396"/>
                  <a:gd name="T3" fmla="*/ 0 h 371"/>
                  <a:gd name="T4" fmla="*/ 2840 w 2396"/>
                  <a:gd name="T5" fmla="*/ 530 h 371"/>
                  <a:gd name="T6" fmla="*/ 0 w 2396"/>
                  <a:gd name="T7" fmla="*/ 530 h 371"/>
                  <a:gd name="T8" fmla="*/ 250 w 239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6" h="371">
                    <a:moveTo>
                      <a:pt x="211" y="0"/>
                    </a:moveTo>
                    <a:lnTo>
                      <a:pt x="2173" y="0"/>
                    </a:lnTo>
                    <a:lnTo>
                      <a:pt x="2395" y="370"/>
                    </a:lnTo>
                    <a:lnTo>
                      <a:pt x="0" y="370"/>
                    </a:lnTo>
                    <a:lnTo>
                      <a:pt x="211" y="0"/>
                    </a:lnTo>
                  </a:path>
                </a:pathLst>
              </a:custGeom>
              <a:solidFill>
                <a:srgbClr val="336699"/>
              </a:solidFill>
              <a:ln w="12700" cap="rnd" cmpd="sng">
                <a:solidFill>
                  <a:srgbClr val="00336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7" name="Freeform 8"/>
              <p:cNvSpPr>
                <a:spLocks/>
              </p:cNvSpPr>
              <p:nvPr/>
            </p:nvSpPr>
            <p:spPr bwMode="auto">
              <a:xfrm>
                <a:off x="2298" y="3159"/>
                <a:ext cx="2296" cy="311"/>
              </a:xfrm>
              <a:custGeom>
                <a:avLst/>
                <a:gdLst>
                  <a:gd name="T0" fmla="*/ 0 w 2169"/>
                  <a:gd name="T1" fmla="*/ 393 h 276"/>
                  <a:gd name="T2" fmla="*/ 2328 w 2169"/>
                  <a:gd name="T3" fmla="*/ 393 h 276"/>
                  <a:gd name="T4" fmla="*/ 2571 w 2169"/>
                  <a:gd name="T5" fmla="*/ 0 h 276"/>
                  <a:gd name="T6" fmla="*/ 328 w 2169"/>
                  <a:gd name="T7" fmla="*/ 0 h 276"/>
                  <a:gd name="T8" fmla="*/ 0 w 2169"/>
                  <a:gd name="T9" fmla="*/ 393 h 2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9" h="276">
                    <a:moveTo>
                      <a:pt x="0" y="275"/>
                    </a:moveTo>
                    <a:lnTo>
                      <a:pt x="1962" y="275"/>
                    </a:lnTo>
                    <a:lnTo>
                      <a:pt x="2168" y="0"/>
                    </a:lnTo>
                    <a:lnTo>
                      <a:pt x="277" y="0"/>
                    </a:lnTo>
                    <a:lnTo>
                      <a:pt x="0" y="275"/>
                    </a:lnTo>
                  </a:path>
                </a:pathLst>
              </a:custGeom>
              <a:solidFill>
                <a:srgbClr val="003366"/>
              </a:solidFill>
              <a:ln w="12700" cap="rnd" cmpd="sng">
                <a:solidFill>
                  <a:srgbClr val="00336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8" name="Freeform 9"/>
              <p:cNvSpPr>
                <a:spLocks/>
              </p:cNvSpPr>
              <p:nvPr/>
            </p:nvSpPr>
            <p:spPr bwMode="auto">
              <a:xfrm>
                <a:off x="4135" y="2706"/>
                <a:ext cx="436" cy="659"/>
              </a:xfrm>
              <a:custGeom>
                <a:avLst/>
                <a:gdLst>
                  <a:gd name="T0" fmla="*/ 249 w 412"/>
                  <a:gd name="T1" fmla="*/ 838 h 584"/>
                  <a:gd name="T2" fmla="*/ 0 w 412"/>
                  <a:gd name="T3" fmla="*/ 293 h 584"/>
                  <a:gd name="T4" fmla="*/ 182 w 412"/>
                  <a:gd name="T5" fmla="*/ 0 h 584"/>
                  <a:gd name="T6" fmla="*/ 487 w 412"/>
                  <a:gd name="T7" fmla="*/ 460 h 584"/>
                  <a:gd name="T8" fmla="*/ 249 w 412"/>
                  <a:gd name="T9" fmla="*/ 838 h 5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 h="584">
                    <a:moveTo>
                      <a:pt x="210" y="583"/>
                    </a:moveTo>
                    <a:lnTo>
                      <a:pt x="0" y="204"/>
                    </a:lnTo>
                    <a:lnTo>
                      <a:pt x="154" y="0"/>
                    </a:lnTo>
                    <a:lnTo>
                      <a:pt x="411" y="321"/>
                    </a:lnTo>
                    <a:lnTo>
                      <a:pt x="210" y="583"/>
                    </a:lnTo>
                  </a:path>
                </a:pathLst>
              </a:custGeom>
              <a:solidFill>
                <a:srgbClr val="0099CC"/>
              </a:solidFill>
              <a:ln w="12700" cap="rnd" cmpd="sng">
                <a:solidFill>
                  <a:srgbClr val="0066C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9" name="Freeform 10"/>
              <p:cNvSpPr>
                <a:spLocks/>
              </p:cNvSpPr>
              <p:nvPr/>
            </p:nvSpPr>
            <p:spPr bwMode="auto">
              <a:xfrm>
                <a:off x="2354" y="2936"/>
                <a:ext cx="2004" cy="429"/>
              </a:xfrm>
              <a:custGeom>
                <a:avLst/>
                <a:gdLst>
                  <a:gd name="T0" fmla="*/ 0 w 1893"/>
                  <a:gd name="T1" fmla="*/ 545 h 380"/>
                  <a:gd name="T2" fmla="*/ 2244 w 1893"/>
                  <a:gd name="T3" fmla="*/ 545 h 380"/>
                  <a:gd name="T4" fmla="*/ 1996 w 1893"/>
                  <a:gd name="T5" fmla="*/ 0 h 380"/>
                  <a:gd name="T6" fmla="*/ 247 w 1893"/>
                  <a:gd name="T7" fmla="*/ 0 h 380"/>
                  <a:gd name="T8" fmla="*/ 0 w 1893"/>
                  <a:gd name="T9" fmla="*/ 545 h 3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3" h="380">
                    <a:moveTo>
                      <a:pt x="0" y="379"/>
                    </a:moveTo>
                    <a:lnTo>
                      <a:pt x="1892" y="379"/>
                    </a:lnTo>
                    <a:lnTo>
                      <a:pt x="1682" y="0"/>
                    </a:lnTo>
                    <a:lnTo>
                      <a:pt x="208" y="0"/>
                    </a:lnTo>
                    <a:lnTo>
                      <a:pt x="0" y="379"/>
                    </a:lnTo>
                  </a:path>
                </a:pathLst>
              </a:custGeom>
              <a:solidFill>
                <a:srgbClr val="0099CC"/>
              </a:solidFill>
              <a:ln w="12700" cap="rnd" cmpd="sng">
                <a:solidFill>
                  <a:srgbClr val="0066C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0" name="Freeform 11"/>
              <p:cNvSpPr>
                <a:spLocks/>
              </p:cNvSpPr>
              <p:nvPr/>
            </p:nvSpPr>
            <p:spPr bwMode="auto">
              <a:xfrm>
                <a:off x="2573" y="2706"/>
                <a:ext cx="1727" cy="232"/>
              </a:xfrm>
              <a:custGeom>
                <a:avLst/>
                <a:gdLst>
                  <a:gd name="T0" fmla="*/ 0 w 1631"/>
                  <a:gd name="T1" fmla="*/ 293 h 206"/>
                  <a:gd name="T2" fmla="*/ 1752 w 1631"/>
                  <a:gd name="T3" fmla="*/ 293 h 206"/>
                  <a:gd name="T4" fmla="*/ 1936 w 1631"/>
                  <a:gd name="T5" fmla="*/ 0 h 206"/>
                  <a:gd name="T6" fmla="*/ 346 w 1631"/>
                  <a:gd name="T7" fmla="*/ 1 h 206"/>
                  <a:gd name="T8" fmla="*/ 0 w 1631"/>
                  <a:gd name="T9" fmla="*/ 293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1" h="206">
                    <a:moveTo>
                      <a:pt x="0" y="205"/>
                    </a:moveTo>
                    <a:lnTo>
                      <a:pt x="1476" y="205"/>
                    </a:lnTo>
                    <a:lnTo>
                      <a:pt x="1630" y="0"/>
                    </a:lnTo>
                    <a:lnTo>
                      <a:pt x="292" y="1"/>
                    </a:lnTo>
                    <a:lnTo>
                      <a:pt x="0" y="205"/>
                    </a:lnTo>
                  </a:path>
                </a:pathLst>
              </a:custGeom>
              <a:solidFill>
                <a:srgbClr val="336699"/>
              </a:solidFill>
              <a:ln w="12700" cap="rnd" cmpd="sng">
                <a:solidFill>
                  <a:srgbClr val="3399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1" name="Freeform 12"/>
              <p:cNvSpPr>
                <a:spLocks/>
              </p:cNvSpPr>
              <p:nvPr/>
            </p:nvSpPr>
            <p:spPr bwMode="auto">
              <a:xfrm>
                <a:off x="3884" y="2268"/>
                <a:ext cx="381" cy="569"/>
              </a:xfrm>
              <a:custGeom>
                <a:avLst/>
                <a:gdLst>
                  <a:gd name="T0" fmla="*/ 0 w 360"/>
                  <a:gd name="T1" fmla="*/ 196 h 505"/>
                  <a:gd name="T2" fmla="*/ 252 w 360"/>
                  <a:gd name="T3" fmla="*/ 721 h 505"/>
                  <a:gd name="T4" fmla="*/ 425 w 360"/>
                  <a:gd name="T5" fmla="*/ 452 h 505"/>
                  <a:gd name="T6" fmla="*/ 122 w 360"/>
                  <a:gd name="T7" fmla="*/ 0 h 505"/>
                  <a:gd name="T8" fmla="*/ 0 w 360"/>
                  <a:gd name="T9" fmla="*/ 196 h 5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 h="505">
                    <a:moveTo>
                      <a:pt x="0" y="137"/>
                    </a:moveTo>
                    <a:lnTo>
                      <a:pt x="213" y="504"/>
                    </a:lnTo>
                    <a:lnTo>
                      <a:pt x="359" y="316"/>
                    </a:lnTo>
                    <a:lnTo>
                      <a:pt x="103" y="0"/>
                    </a:lnTo>
                    <a:lnTo>
                      <a:pt x="0" y="137"/>
                    </a:lnTo>
                  </a:path>
                </a:pathLst>
              </a:custGeom>
              <a:solidFill>
                <a:srgbClr val="009999"/>
              </a:solidFill>
              <a:ln w="12700" cap="rnd" cmpd="sng">
                <a:solidFill>
                  <a:srgbClr val="33CCC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2" name="Freeform 13"/>
              <p:cNvSpPr>
                <a:spLocks/>
              </p:cNvSpPr>
              <p:nvPr/>
            </p:nvSpPr>
            <p:spPr bwMode="auto">
              <a:xfrm>
                <a:off x="2840" y="2268"/>
                <a:ext cx="1153" cy="154"/>
              </a:xfrm>
              <a:custGeom>
                <a:avLst/>
                <a:gdLst>
                  <a:gd name="T0" fmla="*/ 0 w 1089"/>
                  <a:gd name="T1" fmla="*/ 193 h 137"/>
                  <a:gd name="T2" fmla="*/ 1169 w 1089"/>
                  <a:gd name="T3" fmla="*/ 193 h 137"/>
                  <a:gd name="T4" fmla="*/ 1292 w 1089"/>
                  <a:gd name="T5" fmla="*/ 0 h 137"/>
                  <a:gd name="T6" fmla="*/ 326 w 1089"/>
                  <a:gd name="T7" fmla="*/ 0 h 137"/>
                  <a:gd name="T8" fmla="*/ 0 w 1089"/>
                  <a:gd name="T9" fmla="*/ 193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9" h="137">
                    <a:moveTo>
                      <a:pt x="0" y="136"/>
                    </a:moveTo>
                    <a:lnTo>
                      <a:pt x="985" y="136"/>
                    </a:lnTo>
                    <a:lnTo>
                      <a:pt x="1088" y="0"/>
                    </a:lnTo>
                    <a:lnTo>
                      <a:pt x="275" y="0"/>
                    </a:lnTo>
                    <a:lnTo>
                      <a:pt x="0" y="136"/>
                    </a:lnTo>
                  </a:path>
                </a:pathLst>
              </a:custGeom>
              <a:solidFill>
                <a:srgbClr val="006666"/>
              </a:solidFill>
              <a:ln w="12700" cap="rnd" cmpd="sng">
                <a:solidFill>
                  <a:srgbClr val="33CCC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3" name="Freeform 14"/>
              <p:cNvSpPr>
                <a:spLocks/>
              </p:cNvSpPr>
              <p:nvPr/>
            </p:nvSpPr>
            <p:spPr bwMode="auto">
              <a:xfrm>
                <a:off x="2618" y="2421"/>
                <a:ext cx="1491" cy="417"/>
              </a:xfrm>
              <a:custGeom>
                <a:avLst/>
                <a:gdLst>
                  <a:gd name="T0" fmla="*/ 0 w 1409"/>
                  <a:gd name="T1" fmla="*/ 529 h 370"/>
                  <a:gd name="T2" fmla="*/ 1669 w 1409"/>
                  <a:gd name="T3" fmla="*/ 529 h 370"/>
                  <a:gd name="T4" fmla="*/ 1417 w 1409"/>
                  <a:gd name="T5" fmla="*/ 0 h 370"/>
                  <a:gd name="T6" fmla="*/ 249 w 1409"/>
                  <a:gd name="T7" fmla="*/ 0 h 370"/>
                  <a:gd name="T8" fmla="*/ 0 w 1409"/>
                  <a:gd name="T9" fmla="*/ 529 h 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9" h="370">
                    <a:moveTo>
                      <a:pt x="0" y="369"/>
                    </a:moveTo>
                    <a:lnTo>
                      <a:pt x="1408" y="369"/>
                    </a:lnTo>
                    <a:lnTo>
                      <a:pt x="1195" y="0"/>
                    </a:lnTo>
                    <a:lnTo>
                      <a:pt x="210" y="0"/>
                    </a:lnTo>
                    <a:lnTo>
                      <a:pt x="0" y="369"/>
                    </a:lnTo>
                  </a:path>
                </a:pathLst>
              </a:custGeom>
              <a:solidFill>
                <a:srgbClr val="009999"/>
              </a:solidFill>
              <a:ln w="12700" cap="rnd" cmpd="sng">
                <a:solidFill>
                  <a:srgbClr val="33CCC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4" name="Freeform 15"/>
              <p:cNvSpPr>
                <a:spLocks/>
              </p:cNvSpPr>
              <p:nvPr/>
            </p:nvSpPr>
            <p:spPr bwMode="auto">
              <a:xfrm>
                <a:off x="3631" y="1831"/>
                <a:ext cx="328" cy="498"/>
              </a:xfrm>
              <a:custGeom>
                <a:avLst/>
                <a:gdLst>
                  <a:gd name="T0" fmla="*/ 251 w 310"/>
                  <a:gd name="T1" fmla="*/ 634 h 441"/>
                  <a:gd name="T2" fmla="*/ 366 w 310"/>
                  <a:gd name="T3" fmla="*/ 453 h 441"/>
                  <a:gd name="T4" fmla="*/ 63 w 310"/>
                  <a:gd name="T5" fmla="*/ 0 h 441"/>
                  <a:gd name="T6" fmla="*/ 0 w 310"/>
                  <a:gd name="T7" fmla="*/ 96 h 441"/>
                  <a:gd name="T8" fmla="*/ 251 w 310"/>
                  <a:gd name="T9" fmla="*/ 634 h 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0" h="441">
                    <a:moveTo>
                      <a:pt x="212" y="440"/>
                    </a:moveTo>
                    <a:lnTo>
                      <a:pt x="309" y="314"/>
                    </a:lnTo>
                    <a:lnTo>
                      <a:pt x="54" y="0"/>
                    </a:lnTo>
                    <a:lnTo>
                      <a:pt x="0" y="66"/>
                    </a:lnTo>
                    <a:lnTo>
                      <a:pt x="212" y="440"/>
                    </a:lnTo>
                  </a:path>
                </a:pathLst>
              </a:custGeom>
              <a:solidFill>
                <a:srgbClr val="CC9900"/>
              </a:solidFill>
              <a:ln w="12700" cap="rnd" cmpd="sng">
                <a:solidFill>
                  <a:srgbClr val="4824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5" name="Freeform 16"/>
              <p:cNvSpPr>
                <a:spLocks/>
              </p:cNvSpPr>
              <p:nvPr/>
            </p:nvSpPr>
            <p:spPr bwMode="auto">
              <a:xfrm>
                <a:off x="3112" y="1830"/>
                <a:ext cx="576" cy="76"/>
              </a:xfrm>
              <a:custGeom>
                <a:avLst/>
                <a:gdLst>
                  <a:gd name="T0" fmla="*/ 0 w 544"/>
                  <a:gd name="T1" fmla="*/ 96 h 67"/>
                  <a:gd name="T2" fmla="*/ 580 w 544"/>
                  <a:gd name="T3" fmla="*/ 96 h 67"/>
                  <a:gd name="T4" fmla="*/ 645 w 544"/>
                  <a:gd name="T5" fmla="*/ 0 h 67"/>
                  <a:gd name="T6" fmla="*/ 201 w 544"/>
                  <a:gd name="T7" fmla="*/ 0 h 67"/>
                  <a:gd name="T8" fmla="*/ 0 w 544"/>
                  <a:gd name="T9" fmla="*/ 96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67">
                    <a:moveTo>
                      <a:pt x="0" y="66"/>
                    </a:moveTo>
                    <a:lnTo>
                      <a:pt x="489" y="66"/>
                    </a:lnTo>
                    <a:lnTo>
                      <a:pt x="543" y="0"/>
                    </a:lnTo>
                    <a:lnTo>
                      <a:pt x="169" y="0"/>
                    </a:lnTo>
                    <a:lnTo>
                      <a:pt x="0" y="66"/>
                    </a:lnTo>
                  </a:path>
                </a:pathLst>
              </a:custGeom>
              <a:solidFill>
                <a:srgbClr val="996633"/>
              </a:solidFill>
              <a:ln w="12700" cap="rnd" cmpd="sng">
                <a:solidFill>
                  <a:srgbClr val="4824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6" name="Freeform 17"/>
              <p:cNvSpPr>
                <a:spLocks/>
              </p:cNvSpPr>
              <p:nvPr/>
            </p:nvSpPr>
            <p:spPr bwMode="auto">
              <a:xfrm>
                <a:off x="2886" y="1905"/>
                <a:ext cx="970" cy="424"/>
              </a:xfrm>
              <a:custGeom>
                <a:avLst/>
                <a:gdLst>
                  <a:gd name="T0" fmla="*/ 0 w 917"/>
                  <a:gd name="T1" fmla="*/ 538 h 376"/>
                  <a:gd name="T2" fmla="*/ 1084 w 917"/>
                  <a:gd name="T3" fmla="*/ 538 h 376"/>
                  <a:gd name="T4" fmla="*/ 832 w 917"/>
                  <a:gd name="T5" fmla="*/ 0 h 376"/>
                  <a:gd name="T6" fmla="*/ 252 w 917"/>
                  <a:gd name="T7" fmla="*/ 0 h 376"/>
                  <a:gd name="T8" fmla="*/ 0 w 917"/>
                  <a:gd name="T9" fmla="*/ 538 h 3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7" h="376">
                    <a:moveTo>
                      <a:pt x="0" y="375"/>
                    </a:moveTo>
                    <a:lnTo>
                      <a:pt x="916" y="375"/>
                    </a:lnTo>
                    <a:lnTo>
                      <a:pt x="703" y="0"/>
                    </a:lnTo>
                    <a:lnTo>
                      <a:pt x="213" y="0"/>
                    </a:lnTo>
                    <a:lnTo>
                      <a:pt x="0" y="375"/>
                    </a:lnTo>
                  </a:path>
                </a:pathLst>
              </a:custGeom>
              <a:solidFill>
                <a:srgbClr val="CC9900"/>
              </a:solidFill>
              <a:ln w="12700" cap="rnd" cmpd="sng">
                <a:solidFill>
                  <a:srgbClr val="4824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7" name="Freeform 18"/>
              <p:cNvSpPr>
                <a:spLocks/>
              </p:cNvSpPr>
              <p:nvPr/>
            </p:nvSpPr>
            <p:spPr bwMode="auto">
              <a:xfrm>
                <a:off x="3401" y="1422"/>
                <a:ext cx="277" cy="423"/>
              </a:xfrm>
              <a:custGeom>
                <a:avLst/>
                <a:gdLst>
                  <a:gd name="T0" fmla="*/ 251 w 262"/>
                  <a:gd name="T1" fmla="*/ 537 h 375"/>
                  <a:gd name="T2" fmla="*/ 309 w 262"/>
                  <a:gd name="T3" fmla="*/ 453 h 375"/>
                  <a:gd name="T4" fmla="*/ 0 w 262"/>
                  <a:gd name="T5" fmla="*/ 0 h 375"/>
                  <a:gd name="T6" fmla="*/ 251 w 262"/>
                  <a:gd name="T7" fmla="*/ 537 h 3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2" h="375">
                    <a:moveTo>
                      <a:pt x="212" y="374"/>
                    </a:moveTo>
                    <a:lnTo>
                      <a:pt x="261" y="316"/>
                    </a:lnTo>
                    <a:lnTo>
                      <a:pt x="0" y="0"/>
                    </a:lnTo>
                    <a:lnTo>
                      <a:pt x="212" y="374"/>
                    </a:lnTo>
                  </a:path>
                </a:pathLst>
              </a:custGeom>
              <a:solidFill>
                <a:srgbClr val="FFB305"/>
              </a:solidFill>
              <a:ln w="12700" cap="rnd" cmpd="sng">
                <a:solidFill>
                  <a:srgbClr val="FF99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8" name="Freeform 19"/>
              <p:cNvSpPr>
                <a:spLocks/>
              </p:cNvSpPr>
              <p:nvPr/>
            </p:nvSpPr>
            <p:spPr bwMode="auto">
              <a:xfrm>
                <a:off x="3176" y="1422"/>
                <a:ext cx="451" cy="423"/>
              </a:xfrm>
              <a:custGeom>
                <a:avLst/>
                <a:gdLst>
                  <a:gd name="T0" fmla="*/ 0 w 426"/>
                  <a:gd name="T1" fmla="*/ 537 h 375"/>
                  <a:gd name="T2" fmla="*/ 504 w 426"/>
                  <a:gd name="T3" fmla="*/ 537 h 375"/>
                  <a:gd name="T4" fmla="*/ 253 w 426"/>
                  <a:gd name="T5" fmla="*/ 0 h 375"/>
                  <a:gd name="T6" fmla="*/ 0 w 426"/>
                  <a:gd name="T7" fmla="*/ 537 h 3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6" h="375">
                    <a:moveTo>
                      <a:pt x="0" y="374"/>
                    </a:moveTo>
                    <a:lnTo>
                      <a:pt x="425" y="374"/>
                    </a:lnTo>
                    <a:lnTo>
                      <a:pt x="213" y="0"/>
                    </a:lnTo>
                    <a:lnTo>
                      <a:pt x="0" y="374"/>
                    </a:lnTo>
                  </a:path>
                </a:pathLst>
              </a:custGeom>
              <a:solidFill>
                <a:srgbClr val="FFD473"/>
              </a:solidFill>
              <a:ln w="12700" cap="rnd" cmpd="sng">
                <a:solidFill>
                  <a:srgbClr val="FF99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1124" name="Text Box 20"/>
            <p:cNvSpPr txBox="1">
              <a:spLocks noChangeArrowheads="1"/>
            </p:cNvSpPr>
            <p:nvPr/>
          </p:nvSpPr>
          <p:spPr bwMode="auto">
            <a:xfrm>
              <a:off x="1973" y="3613"/>
              <a:ext cx="1728"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2800" b="1">
                  <a:solidFill>
                    <a:srgbClr val="FF0000"/>
                  </a:solidFill>
                  <a:effectLst>
                    <a:outerShdw blurRad="38100" dist="38100" dir="2700000" algn="tl">
                      <a:srgbClr val="C0C0C0"/>
                    </a:outerShdw>
                  </a:effectLst>
                  <a:ea typeface="宋体" pitchFamily="2" charset="-122"/>
                </a:rPr>
                <a:t>无线信道</a:t>
              </a:r>
            </a:p>
          </p:txBody>
        </p:sp>
        <p:sp>
          <p:nvSpPr>
            <p:cNvPr id="431125" name="Text Box 21"/>
            <p:cNvSpPr txBox="1">
              <a:spLocks noChangeArrowheads="1"/>
            </p:cNvSpPr>
            <p:nvPr/>
          </p:nvSpPr>
          <p:spPr bwMode="auto">
            <a:xfrm>
              <a:off x="2381" y="3067"/>
              <a:ext cx="1728"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defRPr/>
              </a:pPr>
              <a:r>
                <a:rPr lang="zh-CN" altLang="en-US" sz="2800" b="1">
                  <a:effectLst>
                    <a:outerShdw blurRad="38100" dist="38100" dir="2700000" algn="tl">
                      <a:srgbClr val="C0C0C0"/>
                    </a:outerShdw>
                  </a:effectLst>
                  <a:ea typeface="宋体" pitchFamily="2" charset="-122"/>
                </a:rPr>
                <a:t>物理层</a:t>
              </a:r>
            </a:p>
          </p:txBody>
        </p:sp>
        <p:sp>
          <p:nvSpPr>
            <p:cNvPr id="431126" name="Text Box 22"/>
            <p:cNvSpPr txBox="1">
              <a:spLocks noChangeArrowheads="1"/>
            </p:cNvSpPr>
            <p:nvPr/>
          </p:nvSpPr>
          <p:spPr bwMode="auto">
            <a:xfrm>
              <a:off x="2290" y="2527"/>
              <a:ext cx="1200"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defRPr/>
              </a:pPr>
              <a:r>
                <a:rPr lang="en-US" altLang="zh-CN" sz="2800" b="1">
                  <a:effectLst>
                    <a:outerShdw blurRad="38100" dist="38100" dir="2700000" algn="tl">
                      <a:srgbClr val="C0C0C0"/>
                    </a:outerShdw>
                  </a:effectLst>
                  <a:ea typeface="宋体" pitchFamily="2" charset="-122"/>
                </a:rPr>
                <a:t> MAC</a:t>
              </a:r>
              <a:r>
                <a:rPr lang="zh-CN" altLang="en-US" sz="2800" b="1">
                  <a:effectLst>
                    <a:outerShdw blurRad="38100" dist="38100" dir="2700000" algn="tl">
                      <a:srgbClr val="C0C0C0"/>
                    </a:outerShdw>
                  </a:effectLst>
                  <a:ea typeface="宋体" pitchFamily="2" charset="-122"/>
                </a:rPr>
                <a:t>层</a:t>
              </a:r>
            </a:p>
          </p:txBody>
        </p:sp>
        <p:sp>
          <p:nvSpPr>
            <p:cNvPr id="431127" name="Text Box 23"/>
            <p:cNvSpPr txBox="1">
              <a:spLocks noChangeArrowheads="1"/>
            </p:cNvSpPr>
            <p:nvPr/>
          </p:nvSpPr>
          <p:spPr bwMode="auto">
            <a:xfrm>
              <a:off x="2689" y="2064"/>
              <a:ext cx="1005"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defRPr/>
              </a:pPr>
              <a:r>
                <a:rPr lang="en-US" altLang="zh-CN" sz="2800" b="1">
                  <a:effectLst>
                    <a:outerShdw blurRad="38100" dist="38100" dir="2700000" algn="tl">
                      <a:srgbClr val="C0C0C0"/>
                    </a:outerShdw>
                  </a:effectLst>
                  <a:ea typeface="宋体" pitchFamily="2" charset="-122"/>
                </a:rPr>
                <a:t>…</a:t>
              </a:r>
            </a:p>
          </p:txBody>
        </p:sp>
      </p:grpSp>
      <p:pic>
        <p:nvPicPr>
          <p:cNvPr id="5125" name="Picture 24" descr="图片0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6038" y="1268413"/>
            <a:ext cx="143986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25" descr="图片0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7900" y="1268413"/>
            <a:ext cx="14398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26" descr="图片0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6688" y="1268413"/>
            <a:ext cx="143986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27" descr="图片0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60700" y="1268413"/>
            <a:ext cx="14398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139" name="Rectangle 35"/>
          <p:cNvSpPr>
            <a:spLocks noChangeArrowheads="1"/>
          </p:cNvSpPr>
          <p:nvPr/>
        </p:nvSpPr>
        <p:spPr bwMode="auto">
          <a:xfrm>
            <a:off x="446088" y="2348880"/>
            <a:ext cx="7604125"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tx1"/>
              </a:buClr>
              <a:buFont typeface="Wingdings" pitchFamily="2" charset="2"/>
              <a:buChar char="v"/>
            </a:pPr>
            <a:r>
              <a:rPr lang="zh-CN" altLang="en-US" sz="3200" b="1" dirty="0">
                <a:solidFill>
                  <a:srgbClr val="000000"/>
                </a:solidFill>
                <a:ea typeface="隶书" pitchFamily="49" charset="-122"/>
              </a:rPr>
              <a:t>无线信道是无线与移动通信技术的基础，</a:t>
            </a:r>
            <a:endParaRPr lang="en-US" altLang="zh-CN" sz="3200" b="1" dirty="0">
              <a:solidFill>
                <a:srgbClr val="000000"/>
              </a:solidFill>
              <a:ea typeface="隶书" pitchFamily="49" charset="-122"/>
            </a:endParaRPr>
          </a:p>
          <a:p>
            <a:pPr algn="l">
              <a:spcBef>
                <a:spcPct val="20000"/>
              </a:spcBef>
              <a:buClr>
                <a:schemeClr val="tx1"/>
              </a:buClr>
            </a:pPr>
            <a:r>
              <a:rPr lang="en-US" altLang="zh-CN" sz="3200" b="1" dirty="0">
                <a:solidFill>
                  <a:srgbClr val="000000"/>
                </a:solidFill>
                <a:ea typeface="隶书" pitchFamily="49" charset="-122"/>
              </a:rPr>
              <a:t>   </a:t>
            </a:r>
            <a:r>
              <a:rPr lang="zh-CN" altLang="en-US" sz="3200" b="1" dirty="0">
                <a:solidFill>
                  <a:srgbClr val="000000"/>
                </a:solidFill>
                <a:ea typeface="隶书" pitchFamily="49" charset="-122"/>
              </a:rPr>
              <a:t>也是无线通信与有线通信的根本区别</a:t>
            </a:r>
          </a:p>
        </p:txBody>
      </p:sp>
      <p:sp>
        <p:nvSpPr>
          <p:cNvPr id="2" name="灯片编号占位符 1"/>
          <p:cNvSpPr>
            <a:spLocks noGrp="1"/>
          </p:cNvSpPr>
          <p:nvPr>
            <p:ph type="sldNum" sz="quarter" idx="11"/>
          </p:nvPr>
        </p:nvSpPr>
        <p:spPr/>
        <p:txBody>
          <a:bodyPr/>
          <a:lstStyle/>
          <a:p>
            <a:pPr>
              <a:defRPr/>
            </a:pPr>
            <a:fld id="{6031EF14-3A35-44F4-A506-F525C6624BEF}" type="slidenum">
              <a:rPr lang="zh-CN" altLang="en-US" smtClean="0"/>
              <a:pPr>
                <a:defRPr/>
              </a:pPr>
              <a:t>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withEffect">
                                  <p:stCondLst>
                                    <p:cond delay="0"/>
                                  </p:stCondLst>
                                  <p:childTnLst>
                                    <p:set>
                                      <p:cBhvr>
                                        <p:cTn id="6" dur="1" fill="hold">
                                          <p:stCondLst>
                                            <p:cond delay="0"/>
                                          </p:stCondLst>
                                        </p:cTn>
                                        <p:tgtEl>
                                          <p:spTgt spid="431132"/>
                                        </p:tgtEl>
                                        <p:attrNameLst>
                                          <p:attrName>style.visibility</p:attrName>
                                        </p:attrNameLst>
                                      </p:cBhvr>
                                      <p:to>
                                        <p:strVal val="visible"/>
                                      </p:to>
                                    </p:set>
                                    <p:animEffect transition="in" filter="strips(upRight)">
                                      <p:cBhvr>
                                        <p:cTn id="7" dur="500"/>
                                        <p:tgtEl>
                                          <p:spTgt spid="431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sz="3600">
                <a:ea typeface="宋体" pitchFamily="2" charset="-122"/>
              </a:rPr>
              <a:t>信道估计方法的局限性</a:t>
            </a:r>
          </a:p>
        </p:txBody>
      </p:sp>
      <p:sp>
        <p:nvSpPr>
          <p:cNvPr id="73731" name="Rectangle 3"/>
          <p:cNvSpPr>
            <a:spLocks noGrp="1" noChangeArrowheads="1"/>
          </p:cNvSpPr>
          <p:nvPr>
            <p:ph type="body" idx="1"/>
          </p:nvPr>
        </p:nvSpPr>
        <p:spPr/>
        <p:txBody>
          <a:bodyPr/>
          <a:lstStyle/>
          <a:p>
            <a:pPr eaLnBrk="1" hangingPunct="1"/>
            <a:endParaRPr lang="zh-CN" altLang="en-US">
              <a:ea typeface="宋体" pitchFamily="2" charset="-122"/>
            </a:endParaRPr>
          </a:p>
          <a:p>
            <a:pPr eaLnBrk="1" hangingPunct="1"/>
            <a:endParaRPr lang="zh-CN" altLang="en-US" sz="3200" b="0">
              <a:ea typeface="宋体" pitchFamily="2" charset="-122"/>
            </a:endParaRPr>
          </a:p>
        </p:txBody>
      </p:sp>
      <p:grpSp>
        <p:nvGrpSpPr>
          <p:cNvPr id="398352" name="Group 16"/>
          <p:cNvGrpSpPr>
            <a:grpSpLocks/>
          </p:cNvGrpSpPr>
          <p:nvPr/>
        </p:nvGrpSpPr>
        <p:grpSpPr bwMode="auto">
          <a:xfrm>
            <a:off x="684213" y="1412875"/>
            <a:ext cx="2447925" cy="1866900"/>
            <a:chOff x="431" y="890"/>
            <a:chExt cx="1542" cy="1176"/>
          </a:xfrm>
        </p:grpSpPr>
        <p:sp>
          <p:nvSpPr>
            <p:cNvPr id="398353" name="AutoShape 17"/>
            <p:cNvSpPr>
              <a:spLocks noChangeArrowheads="1"/>
            </p:cNvSpPr>
            <p:nvPr/>
          </p:nvSpPr>
          <p:spPr bwMode="auto">
            <a:xfrm>
              <a:off x="431" y="890"/>
              <a:ext cx="1542" cy="40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高速移动</a:t>
              </a:r>
            </a:p>
          </p:txBody>
        </p:sp>
        <p:sp>
          <p:nvSpPr>
            <p:cNvPr id="398354" name="AutoShape 18"/>
            <p:cNvSpPr>
              <a:spLocks noChangeArrowheads="1"/>
            </p:cNvSpPr>
            <p:nvPr/>
          </p:nvSpPr>
          <p:spPr bwMode="auto">
            <a:xfrm>
              <a:off x="431" y="1661"/>
              <a:ext cx="1542" cy="40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快速信道变化</a:t>
              </a:r>
            </a:p>
          </p:txBody>
        </p:sp>
        <p:sp>
          <p:nvSpPr>
            <p:cNvPr id="73748" name="AutoShape 19"/>
            <p:cNvSpPr>
              <a:spLocks noChangeArrowheads="1"/>
            </p:cNvSpPr>
            <p:nvPr/>
          </p:nvSpPr>
          <p:spPr bwMode="auto">
            <a:xfrm>
              <a:off x="1020" y="1298"/>
              <a:ext cx="454" cy="363"/>
            </a:xfrm>
            <a:prstGeom prst="downArrow">
              <a:avLst>
                <a:gd name="adj1" fmla="val 50000"/>
                <a:gd name="adj2" fmla="val 25000"/>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grpSp>
        <p:nvGrpSpPr>
          <p:cNvPr id="398356" name="Group 20"/>
          <p:cNvGrpSpPr>
            <a:grpSpLocks/>
          </p:cNvGrpSpPr>
          <p:nvPr/>
        </p:nvGrpSpPr>
        <p:grpSpPr bwMode="auto">
          <a:xfrm>
            <a:off x="3635375" y="1412875"/>
            <a:ext cx="5184775" cy="1871663"/>
            <a:chOff x="2290" y="890"/>
            <a:chExt cx="3266" cy="1179"/>
          </a:xfrm>
        </p:grpSpPr>
        <p:sp>
          <p:nvSpPr>
            <p:cNvPr id="398357" name="AutoShape 21"/>
            <p:cNvSpPr>
              <a:spLocks noChangeArrowheads="1"/>
            </p:cNvSpPr>
            <p:nvPr/>
          </p:nvSpPr>
          <p:spPr bwMode="auto">
            <a:xfrm>
              <a:off x="4059" y="890"/>
              <a:ext cx="1497" cy="40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收端反馈信道信息</a:t>
              </a:r>
            </a:p>
          </p:txBody>
        </p:sp>
        <p:sp>
          <p:nvSpPr>
            <p:cNvPr id="398358" name="AutoShape 22"/>
            <p:cNvSpPr>
              <a:spLocks noChangeArrowheads="1"/>
            </p:cNvSpPr>
            <p:nvPr/>
          </p:nvSpPr>
          <p:spPr bwMode="auto">
            <a:xfrm>
              <a:off x="2290" y="890"/>
              <a:ext cx="1497" cy="40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发端发送导频</a:t>
              </a:r>
            </a:p>
          </p:txBody>
        </p:sp>
        <p:sp>
          <p:nvSpPr>
            <p:cNvPr id="398359" name="AutoShape 23"/>
            <p:cNvSpPr>
              <a:spLocks noChangeArrowheads="1"/>
            </p:cNvSpPr>
            <p:nvPr/>
          </p:nvSpPr>
          <p:spPr bwMode="auto">
            <a:xfrm>
              <a:off x="3198" y="1664"/>
              <a:ext cx="1497" cy="40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估计、反馈延时</a:t>
              </a:r>
            </a:p>
          </p:txBody>
        </p:sp>
        <p:sp>
          <p:nvSpPr>
            <p:cNvPr id="73744" name="AutoShape 24"/>
            <p:cNvSpPr>
              <a:spLocks noChangeArrowheads="1"/>
            </p:cNvSpPr>
            <p:nvPr/>
          </p:nvSpPr>
          <p:spPr bwMode="auto">
            <a:xfrm>
              <a:off x="3379" y="1298"/>
              <a:ext cx="454" cy="363"/>
            </a:xfrm>
            <a:prstGeom prst="downArrow">
              <a:avLst>
                <a:gd name="adj1" fmla="val 50000"/>
                <a:gd name="adj2" fmla="val 25000"/>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73745" name="AutoShape 25"/>
            <p:cNvSpPr>
              <a:spLocks noChangeArrowheads="1"/>
            </p:cNvSpPr>
            <p:nvPr/>
          </p:nvSpPr>
          <p:spPr bwMode="auto">
            <a:xfrm>
              <a:off x="4105" y="1298"/>
              <a:ext cx="454" cy="363"/>
            </a:xfrm>
            <a:prstGeom prst="downArrow">
              <a:avLst>
                <a:gd name="adj1" fmla="val 50000"/>
                <a:gd name="adj2" fmla="val 25000"/>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grpSp>
        <p:nvGrpSpPr>
          <p:cNvPr id="398362" name="Group 26"/>
          <p:cNvGrpSpPr>
            <a:grpSpLocks/>
          </p:cNvGrpSpPr>
          <p:nvPr/>
        </p:nvGrpSpPr>
        <p:grpSpPr bwMode="auto">
          <a:xfrm>
            <a:off x="2627313" y="3284538"/>
            <a:ext cx="2881312" cy="1219200"/>
            <a:chOff x="1655" y="2069"/>
            <a:chExt cx="1815" cy="768"/>
          </a:xfrm>
        </p:grpSpPr>
        <p:sp>
          <p:nvSpPr>
            <p:cNvPr id="398363" name="AutoShape 27"/>
            <p:cNvSpPr>
              <a:spLocks noChangeArrowheads="1"/>
            </p:cNvSpPr>
            <p:nvPr/>
          </p:nvSpPr>
          <p:spPr bwMode="auto">
            <a:xfrm>
              <a:off x="1791" y="2432"/>
              <a:ext cx="1497" cy="40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过时的信道信息</a:t>
              </a:r>
            </a:p>
          </p:txBody>
        </p:sp>
        <p:sp>
          <p:nvSpPr>
            <p:cNvPr id="73739" name="AutoShape 28"/>
            <p:cNvSpPr>
              <a:spLocks noChangeArrowheads="1"/>
            </p:cNvSpPr>
            <p:nvPr/>
          </p:nvSpPr>
          <p:spPr bwMode="auto">
            <a:xfrm>
              <a:off x="3016" y="2069"/>
              <a:ext cx="454" cy="363"/>
            </a:xfrm>
            <a:prstGeom prst="downArrow">
              <a:avLst>
                <a:gd name="adj1" fmla="val 50000"/>
                <a:gd name="adj2" fmla="val 25000"/>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73740" name="AutoShape 29"/>
            <p:cNvSpPr>
              <a:spLocks noChangeArrowheads="1"/>
            </p:cNvSpPr>
            <p:nvPr/>
          </p:nvSpPr>
          <p:spPr bwMode="auto">
            <a:xfrm>
              <a:off x="1655" y="2069"/>
              <a:ext cx="454" cy="363"/>
            </a:xfrm>
            <a:prstGeom prst="downArrow">
              <a:avLst>
                <a:gd name="adj1" fmla="val 50000"/>
                <a:gd name="adj2" fmla="val 25000"/>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grpSp>
        <p:nvGrpSpPr>
          <p:cNvPr id="398366" name="Group 30"/>
          <p:cNvGrpSpPr>
            <a:grpSpLocks/>
          </p:cNvGrpSpPr>
          <p:nvPr/>
        </p:nvGrpSpPr>
        <p:grpSpPr bwMode="auto">
          <a:xfrm>
            <a:off x="827088" y="4508500"/>
            <a:ext cx="6192837" cy="1512888"/>
            <a:chOff x="521" y="2840"/>
            <a:chExt cx="3901" cy="953"/>
          </a:xfrm>
        </p:grpSpPr>
        <p:sp>
          <p:nvSpPr>
            <p:cNvPr id="73736" name="AutoShape 31"/>
            <p:cNvSpPr>
              <a:spLocks noChangeArrowheads="1"/>
            </p:cNvSpPr>
            <p:nvPr/>
          </p:nvSpPr>
          <p:spPr bwMode="auto">
            <a:xfrm>
              <a:off x="2245" y="2840"/>
              <a:ext cx="454" cy="363"/>
            </a:xfrm>
            <a:prstGeom prst="downArrow">
              <a:avLst>
                <a:gd name="adj1" fmla="val 50000"/>
                <a:gd name="adj2" fmla="val 25000"/>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98368" name="AutoShape 32"/>
            <p:cNvSpPr>
              <a:spLocks noChangeArrowheads="1"/>
            </p:cNvSpPr>
            <p:nvPr/>
          </p:nvSpPr>
          <p:spPr bwMode="auto">
            <a:xfrm>
              <a:off x="521" y="3203"/>
              <a:ext cx="3901" cy="590"/>
            </a:xfrm>
            <a:prstGeom prst="plaque">
              <a:avLst>
                <a:gd name="adj" fmla="val 16667"/>
              </a:avLst>
            </a:prstGeom>
            <a:noFill/>
            <a:ln w="381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b="1">
                  <a:solidFill>
                    <a:srgbClr val="FF0000"/>
                  </a:solidFill>
                  <a:effectLst>
                    <a:outerShdw blurRad="38100" dist="38100" dir="2700000" algn="tl">
                      <a:srgbClr val="C0C0C0"/>
                    </a:outerShdw>
                  </a:effectLst>
                  <a:latin typeface="Verdana" pitchFamily="34" charset="0"/>
                  <a:ea typeface="宋体" pitchFamily="2" charset="-122"/>
                </a:rPr>
                <a:t>解决方法</a:t>
              </a:r>
              <a:r>
                <a:rPr lang="en-US" altLang="zh-CN" sz="2800" b="1">
                  <a:solidFill>
                    <a:srgbClr val="FF0000"/>
                  </a:solidFill>
                  <a:effectLst>
                    <a:outerShdw blurRad="38100" dist="38100" dir="2700000" algn="tl">
                      <a:srgbClr val="C0C0C0"/>
                    </a:outerShdw>
                  </a:effectLst>
                  <a:latin typeface="Verdana" pitchFamily="34" charset="0"/>
                  <a:ea typeface="宋体" pitchFamily="2" charset="-122"/>
                </a:rPr>
                <a:t>: </a:t>
              </a:r>
              <a:r>
                <a:rPr lang="zh-CN" altLang="en-US" sz="2800" b="1">
                  <a:solidFill>
                    <a:srgbClr val="FF0000"/>
                  </a:solidFill>
                  <a:effectLst>
                    <a:outerShdw blurRad="38100" dist="38100" dir="2700000" algn="tl">
                      <a:srgbClr val="C0C0C0"/>
                    </a:outerShdw>
                  </a:effectLst>
                  <a:latin typeface="Verdana" pitchFamily="34" charset="0"/>
                  <a:ea typeface="宋体" pitchFamily="2" charset="-122"/>
                </a:rPr>
                <a:t>信道预测</a:t>
              </a:r>
            </a:p>
          </p:txBody>
        </p:sp>
      </p:grpSp>
      <p:sp>
        <p:nvSpPr>
          <p:cNvPr id="2" name="灯片编号占位符 1"/>
          <p:cNvSpPr>
            <a:spLocks noGrp="1"/>
          </p:cNvSpPr>
          <p:nvPr>
            <p:ph type="sldNum" sz="quarter" idx="11"/>
          </p:nvPr>
        </p:nvSpPr>
        <p:spPr/>
        <p:txBody>
          <a:bodyPr/>
          <a:lstStyle/>
          <a:p>
            <a:pPr>
              <a:defRPr/>
            </a:pPr>
            <a:fld id="{6031EF14-3A35-44F4-A506-F525C6624BEF}" type="slidenum">
              <a:rPr lang="zh-CN" altLang="en-US" smtClean="0"/>
              <a:pPr>
                <a:defRPr/>
              </a:pPr>
              <a:t>50</a:t>
            </a:fld>
            <a:endParaRPr lang="en-US" altLang="zh-CN"/>
          </a:p>
        </p:txBody>
      </p:sp>
    </p:spTree>
    <p:extLst>
      <p:ext uri="{BB962C8B-B14F-4D97-AF65-F5344CB8AC3E}">
        <p14:creationId xmlns:p14="http://schemas.microsoft.com/office/powerpoint/2010/main" val="2325926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98352"/>
                                        </p:tgtEl>
                                        <p:attrNameLst>
                                          <p:attrName>style.visibility</p:attrName>
                                        </p:attrNameLst>
                                      </p:cBhvr>
                                      <p:to>
                                        <p:strVal val="visible"/>
                                      </p:to>
                                    </p:set>
                                    <p:animEffect transition="in" filter="blinds(horizontal)">
                                      <p:cBhvr>
                                        <p:cTn id="7" dur="500"/>
                                        <p:tgtEl>
                                          <p:spTgt spid="3983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8356"/>
                                        </p:tgtEl>
                                        <p:attrNameLst>
                                          <p:attrName>style.visibility</p:attrName>
                                        </p:attrNameLst>
                                      </p:cBhvr>
                                      <p:to>
                                        <p:strVal val="visible"/>
                                      </p:to>
                                    </p:set>
                                    <p:animEffect transition="in" filter="blinds(horizontal)">
                                      <p:cBhvr>
                                        <p:cTn id="12" dur="500"/>
                                        <p:tgtEl>
                                          <p:spTgt spid="398356"/>
                                        </p:tgtEl>
                                      </p:cBhvr>
                                    </p:animEffect>
                                  </p:childTnLst>
                                </p:cTn>
                              </p:par>
                              <p:par>
                                <p:cTn id="13" presetID="3" presetClass="entr" presetSubtype="10" fill="hold" nodeType="withEffect">
                                  <p:stCondLst>
                                    <p:cond delay="0"/>
                                  </p:stCondLst>
                                  <p:childTnLst>
                                    <p:set>
                                      <p:cBhvr>
                                        <p:cTn id="14" dur="1" fill="hold">
                                          <p:stCondLst>
                                            <p:cond delay="0"/>
                                          </p:stCondLst>
                                        </p:cTn>
                                        <p:tgtEl>
                                          <p:spTgt spid="398362"/>
                                        </p:tgtEl>
                                        <p:attrNameLst>
                                          <p:attrName>style.visibility</p:attrName>
                                        </p:attrNameLst>
                                      </p:cBhvr>
                                      <p:to>
                                        <p:strVal val="visible"/>
                                      </p:to>
                                    </p:set>
                                    <p:animEffect transition="in" filter="blinds(horizontal)">
                                      <p:cBhvr>
                                        <p:cTn id="15" dur="500"/>
                                        <p:tgtEl>
                                          <p:spTgt spid="39836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398366"/>
                                        </p:tgtEl>
                                        <p:attrNameLst>
                                          <p:attrName>style.visibility</p:attrName>
                                        </p:attrNameLst>
                                      </p:cBhvr>
                                      <p:to>
                                        <p:strVal val="visible"/>
                                      </p:to>
                                    </p:set>
                                    <p:animEffect transition="in" filter="checkerboard(across)">
                                      <p:cBhvr>
                                        <p:cTn id="20" dur="500"/>
                                        <p:tgtEl>
                                          <p:spTgt spid="398366"/>
                                        </p:tgtEl>
                                      </p:cBhvr>
                                    </p:animEffect>
                                  </p:childTnLst>
                                </p:cTn>
                              </p:par>
                              <p:par>
                                <p:cTn id="21" presetID="8" presetClass="emph" presetSubtype="0" fill="hold" nodeType="withEffect">
                                  <p:stCondLst>
                                    <p:cond delay="0"/>
                                  </p:stCondLst>
                                  <p:childTnLst>
                                    <p:animRot by="21600000">
                                      <p:cBhvr>
                                        <p:cTn id="22" dur="500" fill="hold"/>
                                        <p:tgtEl>
                                          <p:spTgt spid="3983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信道预测方法</a:t>
            </a:r>
          </a:p>
        </p:txBody>
      </p:sp>
      <p:sp>
        <p:nvSpPr>
          <p:cNvPr id="3" name="内容占位符 2"/>
          <p:cNvSpPr>
            <a:spLocks noGrp="1"/>
          </p:cNvSpPr>
          <p:nvPr>
            <p:ph idx="1"/>
          </p:nvPr>
        </p:nvSpPr>
        <p:spPr/>
        <p:txBody>
          <a:bodyPr/>
          <a:lstStyle/>
          <a:p>
            <a:r>
              <a:rPr lang="zh-CN" altLang="en-US" dirty="0">
                <a:solidFill>
                  <a:schemeClr val="tx1"/>
                </a:solidFill>
              </a:rPr>
              <a:t>定义</a:t>
            </a:r>
            <a:endParaRPr lang="en-US" altLang="zh-CN" dirty="0">
              <a:solidFill>
                <a:schemeClr val="tx1"/>
              </a:solidFill>
            </a:endParaRPr>
          </a:p>
          <a:p>
            <a:pPr lvl="1"/>
            <a:r>
              <a:rPr lang="zh-CN" altLang="en-US" dirty="0">
                <a:solidFill>
                  <a:schemeClr val="tx1"/>
                </a:solidFill>
              </a:rPr>
              <a:t>通过</a:t>
            </a:r>
            <a:r>
              <a:rPr lang="zh-CN" altLang="zh-CN" dirty="0">
                <a:solidFill>
                  <a:schemeClr val="tx1"/>
                </a:solidFill>
              </a:rPr>
              <a:t>插入导频</a:t>
            </a:r>
            <a:r>
              <a:rPr lang="zh-CN" altLang="en-US" dirty="0">
                <a:solidFill>
                  <a:schemeClr val="tx1"/>
                </a:solidFill>
              </a:rPr>
              <a:t>等手段，</a:t>
            </a:r>
            <a:r>
              <a:rPr lang="zh-CN" altLang="zh-CN" dirty="0">
                <a:solidFill>
                  <a:schemeClr val="tx1"/>
                </a:solidFill>
              </a:rPr>
              <a:t>在对信道的实时观测的基础上，依据一定的模型</a:t>
            </a:r>
            <a:r>
              <a:rPr lang="zh-CN" altLang="en-US" dirty="0">
                <a:solidFill>
                  <a:schemeClr val="tx1"/>
                </a:solidFill>
              </a:rPr>
              <a:t>对未来信道变化</a:t>
            </a:r>
            <a:r>
              <a:rPr lang="zh-CN" altLang="zh-CN" dirty="0">
                <a:solidFill>
                  <a:schemeClr val="tx1"/>
                </a:solidFill>
              </a:rPr>
              <a:t>进行预测</a:t>
            </a:r>
            <a:endParaRPr lang="en-US" altLang="zh-CN" dirty="0">
              <a:solidFill>
                <a:schemeClr val="tx1"/>
              </a:solidFill>
            </a:endParaRPr>
          </a:p>
          <a:p>
            <a:pPr lvl="1"/>
            <a:endParaRPr lang="en-US" altLang="zh-CN" dirty="0">
              <a:solidFill>
                <a:schemeClr val="tx1"/>
              </a:solidFill>
            </a:endParaRPr>
          </a:p>
          <a:p>
            <a:r>
              <a:rPr lang="zh-CN" altLang="en-US" dirty="0">
                <a:solidFill>
                  <a:schemeClr val="tx1"/>
                </a:solidFill>
              </a:rPr>
              <a:t>信道预测方法与信道模型的关系</a:t>
            </a:r>
            <a:endParaRPr lang="en-US" altLang="zh-CN" dirty="0">
              <a:solidFill>
                <a:schemeClr val="tx1"/>
              </a:solidFill>
            </a:endParaRPr>
          </a:p>
          <a:p>
            <a:pPr lvl="1"/>
            <a:r>
              <a:rPr lang="zh-CN" altLang="en-US" dirty="0">
                <a:solidFill>
                  <a:schemeClr val="tx1"/>
                </a:solidFill>
              </a:rPr>
              <a:t>模型是预测的基础，预测是基于模型的预测</a:t>
            </a:r>
            <a:endParaRPr lang="en-US" altLang="zh-CN" dirty="0">
              <a:solidFill>
                <a:schemeClr val="tx1"/>
              </a:solidFill>
            </a:endParaRPr>
          </a:p>
          <a:p>
            <a:pPr lvl="1"/>
            <a:r>
              <a:rPr lang="zh-CN" altLang="en-US" dirty="0">
                <a:solidFill>
                  <a:schemeClr val="tx1"/>
                </a:solidFill>
              </a:rPr>
              <a:t>模型可以刻画传播机制，因而可以更好地设计预测算法</a:t>
            </a:r>
            <a:endParaRPr lang="en-US" altLang="zh-CN" dirty="0">
              <a:solidFill>
                <a:schemeClr val="tx1"/>
              </a:solidFill>
            </a:endParaRPr>
          </a:p>
          <a:p>
            <a:pPr lvl="1"/>
            <a:r>
              <a:rPr lang="zh-CN" altLang="en-US" dirty="0">
                <a:solidFill>
                  <a:schemeClr val="tx1"/>
                </a:solidFill>
              </a:rPr>
              <a:t>用于预测的模型要求更简单，能够支持系统实时处理</a:t>
            </a:r>
            <a:endParaRPr lang="en-US" altLang="zh-CN" dirty="0">
              <a:solidFill>
                <a:schemeClr val="tx1"/>
              </a:solidFill>
            </a:endParaRPr>
          </a:p>
          <a:p>
            <a:pPr lvl="1"/>
            <a:endParaRPr lang="zh-CN" altLang="en-US" dirty="0">
              <a:solidFill>
                <a:schemeClr val="tx1"/>
              </a:solidFill>
            </a:endParaRPr>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51</a:t>
            </a:fld>
            <a:endParaRPr lang="en-US" altLang="zh-CN"/>
          </a:p>
        </p:txBody>
      </p:sp>
    </p:spTree>
    <p:extLst>
      <p:ext uri="{BB962C8B-B14F-4D97-AF65-F5344CB8AC3E}">
        <p14:creationId xmlns:p14="http://schemas.microsoft.com/office/powerpoint/2010/main" val="118918761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4294967295"/>
          </p:nvPr>
        </p:nvSpPr>
        <p:spPr>
          <a:xfrm>
            <a:off x="6553200" y="6248400"/>
            <a:ext cx="1905000" cy="457200"/>
          </a:xfrm>
          <a:prstGeom prst="rect">
            <a:avLst/>
          </a:prstGeom>
        </p:spPr>
        <p:txBody>
          <a:bodyPr/>
          <a:lstStyle/>
          <a:p>
            <a:fld id="{92DB4545-FB87-4923-B268-FB05A7540225}" type="slidenum">
              <a:rPr lang="zh-CN" altLang="en-GB"/>
              <a:pPr/>
              <a:t>52</a:t>
            </a:fld>
            <a:endParaRPr lang="en-GB" altLang="zh-CN"/>
          </a:p>
        </p:txBody>
      </p:sp>
      <p:sp>
        <p:nvSpPr>
          <p:cNvPr id="1124354" name="Rectangle 2"/>
          <p:cNvSpPr>
            <a:spLocks noGrp="1" noChangeArrowheads="1"/>
          </p:cNvSpPr>
          <p:nvPr>
            <p:ph type="title"/>
          </p:nvPr>
        </p:nvSpPr>
        <p:spPr/>
        <p:txBody>
          <a:bodyPr/>
          <a:lstStyle/>
          <a:p>
            <a:r>
              <a:rPr lang="zh-CN" altLang="en-US" dirty="0">
                <a:ea typeface="宋体" pitchFamily="2" charset="-122"/>
              </a:rPr>
              <a:t>现有的信道预测方法</a:t>
            </a:r>
            <a:endParaRPr lang="en-US" altLang="zh-CN" dirty="0">
              <a:ea typeface="宋体" pitchFamily="2" charset="-122"/>
            </a:endParaRPr>
          </a:p>
        </p:txBody>
      </p:sp>
      <p:sp>
        <p:nvSpPr>
          <p:cNvPr id="1124355" name="Rectangle 3" descr="Rectangle: Click to edit Master text styles&#10;Second level&#10;Third level&#10;Fourth level&#10;Fifth level"/>
          <p:cNvSpPr>
            <a:spLocks noGrp="1" noChangeArrowheads="1"/>
          </p:cNvSpPr>
          <p:nvPr>
            <p:ph type="body" idx="1"/>
          </p:nvPr>
        </p:nvSpPr>
        <p:spPr/>
        <p:txBody>
          <a:bodyPr/>
          <a:lstStyle/>
          <a:p>
            <a:r>
              <a:rPr lang="zh-CN" altLang="en-US" sz="4000" dirty="0">
                <a:solidFill>
                  <a:schemeClr val="tx1"/>
                </a:solidFill>
                <a:ea typeface="黑体" pitchFamily="2" charset="-122"/>
              </a:rPr>
              <a:t>现有信道预测方法按照所使用的模型进行分类</a:t>
            </a:r>
            <a:endParaRPr lang="zh-CN" altLang="en-US" sz="3600" dirty="0">
              <a:solidFill>
                <a:schemeClr val="tx1"/>
              </a:solidFill>
              <a:ea typeface="黑体" pitchFamily="2" charset="-122"/>
            </a:endParaRPr>
          </a:p>
          <a:p>
            <a:pPr lvl="1"/>
            <a:r>
              <a:rPr lang="zh-CN" altLang="en-US" sz="3600" dirty="0">
                <a:solidFill>
                  <a:schemeClr val="tx1"/>
                </a:solidFill>
                <a:ea typeface="宋体" pitchFamily="2" charset="-122"/>
              </a:rPr>
              <a:t>基于自回归</a:t>
            </a:r>
            <a:r>
              <a:rPr lang="en-US" altLang="zh-CN" sz="3600" dirty="0">
                <a:solidFill>
                  <a:schemeClr val="tx1"/>
                </a:solidFill>
                <a:ea typeface="宋体" pitchFamily="2" charset="-122"/>
              </a:rPr>
              <a:t>(AR)</a:t>
            </a:r>
            <a:r>
              <a:rPr lang="zh-CN" altLang="en-US" sz="3600" dirty="0">
                <a:solidFill>
                  <a:schemeClr val="tx1"/>
                </a:solidFill>
                <a:ea typeface="宋体" pitchFamily="2" charset="-122"/>
              </a:rPr>
              <a:t>模型</a:t>
            </a:r>
          </a:p>
          <a:p>
            <a:pPr lvl="1"/>
            <a:r>
              <a:rPr lang="zh-CN" altLang="en-US" sz="3600" dirty="0">
                <a:solidFill>
                  <a:schemeClr val="tx1"/>
                </a:solidFill>
                <a:ea typeface="宋体" pitchFamily="2" charset="-122"/>
              </a:rPr>
              <a:t>基于正弦信号和</a:t>
            </a:r>
            <a:r>
              <a:rPr lang="en-US" altLang="zh-CN" sz="3600" dirty="0">
                <a:solidFill>
                  <a:schemeClr val="tx1"/>
                </a:solidFill>
                <a:ea typeface="宋体" pitchFamily="2" charset="-122"/>
              </a:rPr>
              <a:t>(SOS)</a:t>
            </a:r>
            <a:r>
              <a:rPr lang="zh-CN" altLang="en-US" sz="3600" dirty="0">
                <a:solidFill>
                  <a:schemeClr val="tx1"/>
                </a:solidFill>
                <a:ea typeface="宋体" pitchFamily="2" charset="-122"/>
              </a:rPr>
              <a:t>模型</a:t>
            </a:r>
            <a:endParaRPr lang="en-US" altLang="zh-CN" sz="4000" dirty="0">
              <a:solidFill>
                <a:schemeClr val="tx1"/>
              </a:solidFill>
              <a:ea typeface="宋体" pitchFamily="2" charset="-122"/>
            </a:endParaRPr>
          </a:p>
          <a:p>
            <a:pPr lvl="1"/>
            <a:r>
              <a:rPr lang="zh-CN" altLang="en-US" sz="3600" dirty="0">
                <a:solidFill>
                  <a:schemeClr val="tx1"/>
                </a:solidFill>
                <a:ea typeface="宋体" pitchFamily="2" charset="-122"/>
              </a:rPr>
              <a:t>基于正交基 </a:t>
            </a:r>
            <a:r>
              <a:rPr lang="en-US" altLang="zh-CN" sz="3600" dirty="0">
                <a:solidFill>
                  <a:schemeClr val="tx1"/>
                </a:solidFill>
                <a:ea typeface="宋体" pitchFamily="2" charset="-122"/>
              </a:rPr>
              <a:t>(BEM)</a:t>
            </a:r>
            <a:r>
              <a:rPr lang="zh-CN" altLang="en-US" sz="3600" dirty="0">
                <a:solidFill>
                  <a:schemeClr val="tx1"/>
                </a:solidFill>
                <a:ea typeface="宋体" pitchFamily="2" charset="-122"/>
              </a:rPr>
              <a:t>模型</a:t>
            </a:r>
          </a:p>
        </p:txBody>
      </p:sp>
    </p:spTree>
    <p:extLst>
      <p:ext uri="{BB962C8B-B14F-4D97-AF65-F5344CB8AC3E}">
        <p14:creationId xmlns:p14="http://schemas.microsoft.com/office/powerpoint/2010/main" val="216615829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6"/>
          <p:cNvSpPr>
            <a:spLocks noGrp="1"/>
          </p:cNvSpPr>
          <p:nvPr>
            <p:ph type="sldNum" sz="quarter" idx="4294967295"/>
          </p:nvPr>
        </p:nvSpPr>
        <p:spPr>
          <a:xfrm>
            <a:off x="6553200" y="6248400"/>
            <a:ext cx="1905000" cy="457200"/>
          </a:xfrm>
          <a:prstGeom prst="rect">
            <a:avLst/>
          </a:prstGeom>
        </p:spPr>
        <p:txBody>
          <a:bodyPr/>
          <a:lstStyle/>
          <a:p>
            <a:fld id="{269D8ACF-218C-46AB-B6B9-44715205761C}" type="slidenum">
              <a:rPr lang="zh-CN" altLang="en-GB"/>
              <a:pPr/>
              <a:t>53</a:t>
            </a:fld>
            <a:endParaRPr lang="en-GB" altLang="zh-CN"/>
          </a:p>
        </p:txBody>
      </p:sp>
      <p:sp>
        <p:nvSpPr>
          <p:cNvPr id="1126402" name="Rectangle 2"/>
          <p:cNvSpPr>
            <a:spLocks noGrp="1" noChangeArrowheads="1"/>
          </p:cNvSpPr>
          <p:nvPr>
            <p:ph type="title"/>
          </p:nvPr>
        </p:nvSpPr>
        <p:spPr/>
        <p:txBody>
          <a:bodyPr/>
          <a:lstStyle/>
          <a:p>
            <a:r>
              <a:rPr lang="zh-CN" altLang="en-US" sz="4800" dirty="0">
                <a:ea typeface="宋体" pitchFamily="2" charset="-122"/>
              </a:rPr>
              <a:t>现有的信道预测方法</a:t>
            </a:r>
            <a:endParaRPr lang="zh-CN" altLang="en-US" sz="4800" dirty="0">
              <a:latin typeface="黑体" pitchFamily="2" charset="-122"/>
              <a:ea typeface="黑体" pitchFamily="2" charset="-122"/>
            </a:endParaRPr>
          </a:p>
        </p:txBody>
      </p:sp>
      <p:sp>
        <p:nvSpPr>
          <p:cNvPr id="1126403" name="Rectangle 3" descr="Rectangle: Click to edit Master text styles&#10;Second level&#10;Third level&#10;Fourth level&#10;Fifth level"/>
          <p:cNvSpPr>
            <a:spLocks noGrp="1" noChangeArrowheads="1"/>
          </p:cNvSpPr>
          <p:nvPr>
            <p:ph type="body" sz="half" idx="1"/>
          </p:nvPr>
        </p:nvSpPr>
        <p:spPr>
          <a:xfrm>
            <a:off x="827584" y="1052736"/>
            <a:ext cx="8316416" cy="5112568"/>
          </a:xfrm>
        </p:spPr>
        <p:txBody>
          <a:bodyPr/>
          <a:lstStyle/>
          <a:p>
            <a:r>
              <a:rPr lang="zh-CN" altLang="en-US" dirty="0">
                <a:solidFill>
                  <a:schemeClr val="tx1"/>
                </a:solidFill>
                <a:latin typeface="黑体" pitchFamily="2" charset="-122"/>
                <a:ea typeface="黑体" pitchFamily="2" charset="-122"/>
              </a:rPr>
              <a:t>基于</a:t>
            </a:r>
            <a:r>
              <a:rPr lang="en-US" altLang="zh-CN" dirty="0">
                <a:solidFill>
                  <a:schemeClr val="tx1"/>
                </a:solidFill>
                <a:latin typeface="黑体" pitchFamily="2" charset="-122"/>
                <a:ea typeface="黑体" pitchFamily="2" charset="-122"/>
              </a:rPr>
              <a:t>AR</a:t>
            </a:r>
            <a:r>
              <a:rPr lang="zh-CN" altLang="en-US" dirty="0">
                <a:solidFill>
                  <a:schemeClr val="tx1"/>
                </a:solidFill>
                <a:latin typeface="黑体" pitchFamily="2" charset="-122"/>
                <a:ea typeface="黑体" pitchFamily="2" charset="-122"/>
              </a:rPr>
              <a:t>模型的预测方法</a:t>
            </a:r>
          </a:p>
          <a:p>
            <a:pPr>
              <a:buFont typeface="Wingdings" pitchFamily="2" charset="2"/>
              <a:buNone/>
            </a:pPr>
            <a:r>
              <a:rPr lang="zh-CN" altLang="en-US" dirty="0">
                <a:solidFill>
                  <a:schemeClr val="tx1"/>
                </a:solidFill>
                <a:ea typeface="宋体" pitchFamily="2" charset="-122"/>
              </a:rPr>
              <a:t>	</a:t>
            </a:r>
          </a:p>
          <a:p>
            <a:r>
              <a:rPr lang="zh-CN" altLang="en-US" dirty="0">
                <a:solidFill>
                  <a:schemeClr val="tx1"/>
                </a:solidFill>
                <a:ea typeface="黑体" pitchFamily="2" charset="-122"/>
              </a:rPr>
              <a:t>原理：利用移动环境下信道变化的带限特性，将信道参数作为一个带限过程，通过</a:t>
            </a:r>
            <a:r>
              <a:rPr lang="zh-CN" altLang="en-US" dirty="0">
                <a:solidFill>
                  <a:srgbClr val="FF0000"/>
                </a:solidFill>
                <a:effectLst>
                  <a:outerShdw blurRad="38100" dist="38100" dir="2700000" algn="tl">
                    <a:srgbClr val="C0C0C0"/>
                  </a:outerShdw>
                </a:effectLst>
                <a:ea typeface="黑体" pitchFamily="2" charset="-122"/>
              </a:rPr>
              <a:t>线性滤波</a:t>
            </a:r>
            <a:r>
              <a:rPr lang="zh-CN" altLang="en-US" dirty="0">
                <a:solidFill>
                  <a:schemeClr val="tx1"/>
                </a:solidFill>
                <a:ea typeface="黑体" pitchFamily="2" charset="-122"/>
              </a:rPr>
              <a:t>的方式进行预测</a:t>
            </a:r>
            <a:endParaRPr lang="en-US" altLang="zh-CN" dirty="0">
              <a:solidFill>
                <a:schemeClr val="tx1"/>
              </a:solidFill>
              <a:ea typeface="黑体" pitchFamily="2" charset="-122"/>
            </a:endParaRPr>
          </a:p>
          <a:p>
            <a:r>
              <a:rPr lang="zh-CN" altLang="en-US" dirty="0">
                <a:solidFill>
                  <a:schemeClr val="tx1"/>
                </a:solidFill>
                <a:ea typeface="黑体" pitchFamily="2" charset="-122"/>
              </a:rPr>
              <a:t>分类：</a:t>
            </a:r>
            <a:endParaRPr lang="en-US" altLang="zh-CN" dirty="0">
              <a:solidFill>
                <a:schemeClr val="tx1"/>
              </a:solidFill>
              <a:ea typeface="黑体" pitchFamily="2" charset="-122"/>
            </a:endParaRPr>
          </a:p>
          <a:p>
            <a:pPr lvl="1"/>
            <a:r>
              <a:rPr lang="zh-CN" altLang="en-US" dirty="0">
                <a:solidFill>
                  <a:schemeClr val="tx1"/>
                </a:solidFill>
                <a:ea typeface="宋体" pitchFamily="2" charset="-122"/>
              </a:rPr>
              <a:t>基于最小二乘法：</a:t>
            </a:r>
          </a:p>
          <a:p>
            <a:pPr lvl="2">
              <a:lnSpc>
                <a:spcPct val="80000"/>
              </a:lnSpc>
            </a:pPr>
            <a:r>
              <a:rPr lang="zh-CN" altLang="en-US" sz="2000" dirty="0">
                <a:solidFill>
                  <a:schemeClr val="tx1"/>
                </a:solidFill>
                <a:ea typeface="宋体" pitchFamily="2" charset="-122"/>
              </a:rPr>
              <a:t>伯格算法（</a:t>
            </a:r>
            <a:r>
              <a:rPr lang="en-US" altLang="zh-CN" sz="2000" dirty="0">
                <a:solidFill>
                  <a:schemeClr val="tx1"/>
                </a:solidFill>
                <a:ea typeface="宋体" pitchFamily="2" charset="-122"/>
              </a:rPr>
              <a:t>Burg</a:t>
            </a:r>
            <a:r>
              <a:rPr lang="zh-CN" altLang="en-US" sz="2000" dirty="0">
                <a:solidFill>
                  <a:schemeClr val="tx1"/>
                </a:solidFill>
                <a:ea typeface="宋体" pitchFamily="2" charset="-122"/>
              </a:rPr>
              <a:t>）、修正的协方差算法</a:t>
            </a:r>
            <a:endParaRPr lang="en-US" altLang="zh-CN" dirty="0">
              <a:solidFill>
                <a:schemeClr val="tx1"/>
              </a:solidFill>
              <a:ea typeface="宋体" pitchFamily="2" charset="-122"/>
            </a:endParaRPr>
          </a:p>
          <a:p>
            <a:pPr lvl="1">
              <a:lnSpc>
                <a:spcPct val="80000"/>
              </a:lnSpc>
            </a:pPr>
            <a:r>
              <a:rPr lang="zh-CN" altLang="en-US" dirty="0">
                <a:solidFill>
                  <a:schemeClr val="tx1"/>
                </a:solidFill>
                <a:ea typeface="宋体" pitchFamily="2" charset="-122"/>
              </a:rPr>
              <a:t>基于自适应滤波技术：</a:t>
            </a:r>
          </a:p>
          <a:p>
            <a:pPr lvl="2">
              <a:lnSpc>
                <a:spcPct val="80000"/>
              </a:lnSpc>
            </a:pPr>
            <a:r>
              <a:rPr lang="en-US" altLang="zh-CN" sz="2000" dirty="0">
                <a:solidFill>
                  <a:schemeClr val="tx1"/>
                </a:solidFill>
                <a:ea typeface="宋体" pitchFamily="2" charset="-122"/>
              </a:rPr>
              <a:t>least mean squares (LMS) </a:t>
            </a:r>
          </a:p>
          <a:p>
            <a:pPr lvl="2">
              <a:lnSpc>
                <a:spcPct val="80000"/>
              </a:lnSpc>
            </a:pPr>
            <a:r>
              <a:rPr lang="zh-CN" altLang="en-US" sz="2000" dirty="0">
                <a:solidFill>
                  <a:schemeClr val="tx1"/>
                </a:solidFill>
                <a:ea typeface="宋体" pitchFamily="2" charset="-122"/>
              </a:rPr>
              <a:t>归一化</a:t>
            </a:r>
            <a:r>
              <a:rPr lang="en-US" altLang="zh-CN" sz="2000" dirty="0">
                <a:solidFill>
                  <a:schemeClr val="tx1"/>
                </a:solidFill>
                <a:ea typeface="宋体" pitchFamily="2" charset="-122"/>
              </a:rPr>
              <a:t>LMS</a:t>
            </a:r>
          </a:p>
          <a:p>
            <a:pPr lvl="2">
              <a:lnSpc>
                <a:spcPct val="80000"/>
              </a:lnSpc>
            </a:pPr>
            <a:r>
              <a:rPr lang="zh-CN" altLang="en-US" sz="2000" dirty="0">
                <a:solidFill>
                  <a:schemeClr val="tx1"/>
                </a:solidFill>
                <a:ea typeface="宋体" pitchFamily="2" charset="-122"/>
              </a:rPr>
              <a:t>递归最小方差法 </a:t>
            </a:r>
            <a:r>
              <a:rPr lang="en-US" altLang="zh-CN" sz="2000" dirty="0">
                <a:solidFill>
                  <a:schemeClr val="tx1"/>
                </a:solidFill>
                <a:ea typeface="宋体" pitchFamily="2" charset="-122"/>
              </a:rPr>
              <a:t>(RLS)</a:t>
            </a:r>
          </a:p>
          <a:p>
            <a:pPr lvl="2">
              <a:lnSpc>
                <a:spcPct val="80000"/>
              </a:lnSpc>
            </a:pPr>
            <a:r>
              <a:rPr lang="zh-CN" altLang="en-US" sz="2000" dirty="0">
                <a:solidFill>
                  <a:schemeClr val="tx1"/>
                </a:solidFill>
                <a:ea typeface="宋体" pitchFamily="2" charset="-122"/>
              </a:rPr>
              <a:t>基于</a:t>
            </a:r>
            <a:r>
              <a:rPr lang="en-US" altLang="zh-CN" sz="2000" dirty="0">
                <a:solidFill>
                  <a:schemeClr val="tx1"/>
                </a:solidFill>
                <a:ea typeface="宋体" pitchFamily="2" charset="-122"/>
              </a:rPr>
              <a:t>QR</a:t>
            </a:r>
            <a:r>
              <a:rPr lang="zh-CN" altLang="en-US" sz="2000" dirty="0">
                <a:solidFill>
                  <a:schemeClr val="tx1"/>
                </a:solidFill>
                <a:ea typeface="宋体" pitchFamily="2" charset="-122"/>
              </a:rPr>
              <a:t>分解的</a:t>
            </a:r>
            <a:r>
              <a:rPr lang="en-US" altLang="zh-CN" sz="2000" dirty="0">
                <a:solidFill>
                  <a:schemeClr val="tx1"/>
                </a:solidFill>
                <a:ea typeface="宋体" pitchFamily="2" charset="-122"/>
              </a:rPr>
              <a:t>RLS (QR-RLS)</a:t>
            </a:r>
          </a:p>
          <a:p>
            <a:pPr lvl="2">
              <a:lnSpc>
                <a:spcPct val="80000"/>
              </a:lnSpc>
            </a:pPr>
            <a:r>
              <a:rPr lang="zh-CN" altLang="en-US" sz="2000" dirty="0">
                <a:solidFill>
                  <a:schemeClr val="tx1"/>
                </a:solidFill>
                <a:ea typeface="宋体" pitchFamily="2" charset="-122"/>
              </a:rPr>
              <a:t>仿射投影算法 </a:t>
            </a:r>
          </a:p>
          <a:p>
            <a:pPr>
              <a:buFont typeface="Wingdings" pitchFamily="2" charset="2"/>
              <a:buNone/>
            </a:pPr>
            <a:endParaRPr lang="zh-CN" altLang="en-US" dirty="0">
              <a:ea typeface="黑体" pitchFamily="2" charset="-122"/>
            </a:endParaRPr>
          </a:p>
          <a:p>
            <a:endParaRPr lang="zh-CN" altLang="en-US" sz="2800" dirty="0">
              <a:ea typeface="宋体" pitchFamily="2" charset="-122"/>
            </a:endParaRPr>
          </a:p>
        </p:txBody>
      </p:sp>
      <p:graphicFrame>
        <p:nvGraphicFramePr>
          <p:cNvPr id="1126405" name="Object 5"/>
          <p:cNvGraphicFramePr>
            <a:graphicFrameLocks noGrp="1" noChangeAspect="1"/>
          </p:cNvGraphicFramePr>
          <p:nvPr>
            <p:ph sz="half" idx="2"/>
            <p:extLst>
              <p:ext uri="{D42A27DB-BD31-4B8C-83A1-F6EECF244321}">
                <p14:modId xmlns:p14="http://schemas.microsoft.com/office/powerpoint/2010/main" val="2017782493"/>
              </p:ext>
            </p:extLst>
          </p:nvPr>
        </p:nvGraphicFramePr>
        <p:xfrm>
          <a:off x="5652120" y="1124744"/>
          <a:ext cx="2339975" cy="963613"/>
        </p:xfrm>
        <a:graphic>
          <a:graphicData uri="http://schemas.openxmlformats.org/presentationml/2006/ole">
            <mc:AlternateContent xmlns:mc="http://schemas.openxmlformats.org/markup-compatibility/2006">
              <mc:Choice xmlns:v="urn:schemas-microsoft-com:vml" Requires="v">
                <p:oleObj spid="_x0000_s17480" name="Equation" r:id="rId4" imgW="1079280" imgH="444240" progId="Equation.DSMT4">
                  <p:embed/>
                </p:oleObj>
              </mc:Choice>
              <mc:Fallback>
                <p:oleObj name="Equation" r:id="rId4" imgW="1079280" imgH="444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1124744"/>
                        <a:ext cx="2339975"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ap="flat" cmpd="sng" algn="ctr">
                            <a:solidFill>
                              <a:srgbClr val="CC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76071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6"/>
          <p:cNvSpPr>
            <a:spLocks noGrp="1"/>
          </p:cNvSpPr>
          <p:nvPr>
            <p:ph type="sldNum" sz="quarter" idx="4294967295"/>
          </p:nvPr>
        </p:nvSpPr>
        <p:spPr>
          <a:xfrm>
            <a:off x="6553200" y="6248400"/>
            <a:ext cx="1905000" cy="457200"/>
          </a:xfrm>
          <a:prstGeom prst="rect">
            <a:avLst/>
          </a:prstGeom>
        </p:spPr>
        <p:txBody>
          <a:bodyPr/>
          <a:lstStyle/>
          <a:p>
            <a:fld id="{21B9006D-1C67-46CC-A231-27F0B99A1312}" type="slidenum">
              <a:rPr lang="zh-CN" altLang="en-GB"/>
              <a:pPr/>
              <a:t>54</a:t>
            </a:fld>
            <a:endParaRPr lang="en-GB" altLang="zh-CN"/>
          </a:p>
        </p:txBody>
      </p:sp>
      <p:sp>
        <p:nvSpPr>
          <p:cNvPr id="1127430" name="Rectangle 6"/>
          <p:cNvSpPr>
            <a:spLocks noGrp="1" noChangeArrowheads="1"/>
          </p:cNvSpPr>
          <p:nvPr>
            <p:ph type="title"/>
          </p:nvPr>
        </p:nvSpPr>
        <p:spPr/>
        <p:txBody>
          <a:bodyPr/>
          <a:lstStyle/>
          <a:p>
            <a:r>
              <a:rPr lang="zh-CN" altLang="en-US" dirty="0">
                <a:ea typeface="宋体" pitchFamily="2" charset="-122"/>
              </a:rPr>
              <a:t>现有的信道预测方法</a:t>
            </a:r>
          </a:p>
        </p:txBody>
      </p:sp>
      <p:sp>
        <p:nvSpPr>
          <p:cNvPr id="1127427" name="Rectangle 3" descr="Rectangle: Click to edit Master text styles&#10;Second level&#10;Third level&#10;Fourth level&#10;Fifth level"/>
          <p:cNvSpPr>
            <a:spLocks noGrp="1" noChangeArrowheads="1"/>
          </p:cNvSpPr>
          <p:nvPr>
            <p:ph type="body" sz="half" idx="1"/>
          </p:nvPr>
        </p:nvSpPr>
        <p:spPr>
          <a:xfrm>
            <a:off x="611560" y="1196752"/>
            <a:ext cx="7853363" cy="5256584"/>
          </a:xfrm>
        </p:spPr>
        <p:txBody>
          <a:bodyPr/>
          <a:lstStyle/>
          <a:p>
            <a:r>
              <a:rPr lang="zh-CN" altLang="en-US" sz="2800" dirty="0">
                <a:solidFill>
                  <a:schemeClr val="tx1"/>
                </a:solidFill>
                <a:ea typeface="宋体" pitchFamily="2" charset="-122"/>
              </a:rPr>
              <a:t>基于</a:t>
            </a:r>
            <a:r>
              <a:rPr lang="zh-CN" altLang="en-US" dirty="0">
                <a:solidFill>
                  <a:schemeClr val="tx1"/>
                </a:solidFill>
                <a:ea typeface="宋体" pitchFamily="2" charset="-122"/>
              </a:rPr>
              <a:t>正弦信号和的预测方法</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将信道分解为若干正弦信号的和，分别预测各正弦的幅度、相位变换</a:t>
            </a:r>
            <a:endParaRPr lang="zh-CN" altLang="en-US" sz="2800" dirty="0">
              <a:solidFill>
                <a:schemeClr val="tx1"/>
              </a:solidFill>
              <a:ea typeface="宋体" pitchFamily="2" charset="-122"/>
            </a:endParaRPr>
          </a:p>
          <a:p>
            <a:pPr lvl="1"/>
            <a:r>
              <a:rPr lang="zh-CN" altLang="en-US" dirty="0">
                <a:solidFill>
                  <a:schemeClr val="tx1"/>
                </a:solidFill>
                <a:ea typeface="宋体" pitchFamily="2" charset="-122"/>
              </a:rPr>
              <a:t>常用方法：</a:t>
            </a:r>
          </a:p>
          <a:p>
            <a:pPr lvl="2"/>
            <a:r>
              <a:rPr lang="en-US" altLang="zh-CN" sz="2000" dirty="0">
                <a:solidFill>
                  <a:schemeClr val="tx1"/>
                </a:solidFill>
                <a:ea typeface="宋体" pitchFamily="2" charset="-122"/>
              </a:rPr>
              <a:t>MUSIC </a:t>
            </a:r>
          </a:p>
          <a:p>
            <a:pPr lvl="2"/>
            <a:r>
              <a:rPr lang="en-US" altLang="zh-CN" sz="2000" dirty="0">
                <a:solidFill>
                  <a:schemeClr val="tx1"/>
                </a:solidFill>
                <a:ea typeface="宋体" pitchFamily="2" charset="-122"/>
              </a:rPr>
              <a:t>ESPRIT</a:t>
            </a:r>
          </a:p>
          <a:p>
            <a:pPr lvl="2"/>
            <a:r>
              <a:rPr lang="en-US" altLang="zh-CN" sz="2000" dirty="0">
                <a:solidFill>
                  <a:schemeClr val="tx1"/>
                </a:solidFill>
                <a:ea typeface="宋体" pitchFamily="2" charset="-122"/>
              </a:rPr>
              <a:t>Reduced complexity ESPRIT algorithm </a:t>
            </a:r>
          </a:p>
          <a:p>
            <a:r>
              <a:rPr lang="zh-CN" altLang="en-US" dirty="0">
                <a:solidFill>
                  <a:schemeClr val="tx1"/>
                </a:solidFill>
                <a:ea typeface="宋体" pitchFamily="2" charset="-122"/>
              </a:rPr>
              <a:t>基于正交基模型的预测方法</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将信道响应按正交基分解并进行预测</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举例：</a:t>
            </a:r>
            <a:endParaRPr lang="en-US" altLang="zh-CN" dirty="0">
              <a:solidFill>
                <a:schemeClr val="tx1"/>
              </a:solidFill>
              <a:ea typeface="宋体" pitchFamily="2" charset="-122"/>
            </a:endParaRPr>
          </a:p>
          <a:p>
            <a:pPr lvl="2"/>
            <a:r>
              <a:rPr lang="zh-CN" altLang="en-US" dirty="0">
                <a:solidFill>
                  <a:schemeClr val="tx1"/>
                </a:solidFill>
                <a:ea typeface="宋体" pitchFamily="2" charset="-122"/>
              </a:rPr>
              <a:t>基于离散椭圆序列</a:t>
            </a:r>
            <a:r>
              <a:rPr lang="en-US" altLang="zh-CN" dirty="0">
                <a:solidFill>
                  <a:schemeClr val="tx1"/>
                </a:solidFill>
              </a:rPr>
              <a:t>(DPSS)</a:t>
            </a:r>
            <a:r>
              <a:rPr lang="zh-CN" altLang="en-US" dirty="0">
                <a:solidFill>
                  <a:schemeClr val="tx1"/>
                </a:solidFill>
                <a:ea typeface="宋体" pitchFamily="2" charset="-122"/>
              </a:rPr>
              <a:t>的预测方法</a:t>
            </a:r>
          </a:p>
        </p:txBody>
      </p:sp>
      <p:graphicFrame>
        <p:nvGraphicFramePr>
          <p:cNvPr id="1127429" name="Object 5"/>
          <p:cNvGraphicFramePr>
            <a:graphicFrameLocks noGrp="1" noChangeAspect="1"/>
          </p:cNvGraphicFramePr>
          <p:nvPr>
            <p:ph sz="half" idx="2"/>
            <p:extLst>
              <p:ext uri="{D42A27DB-BD31-4B8C-83A1-F6EECF244321}">
                <p14:modId xmlns:p14="http://schemas.microsoft.com/office/powerpoint/2010/main" val="593706052"/>
              </p:ext>
            </p:extLst>
          </p:nvPr>
        </p:nvGraphicFramePr>
        <p:xfrm>
          <a:off x="5724128" y="908720"/>
          <a:ext cx="2740025" cy="895350"/>
        </p:xfrm>
        <a:graphic>
          <a:graphicData uri="http://schemas.openxmlformats.org/presentationml/2006/ole">
            <mc:AlternateContent xmlns:mc="http://schemas.openxmlformats.org/markup-compatibility/2006">
              <mc:Choice xmlns:v="urn:schemas-microsoft-com:vml" Requires="v">
                <p:oleObj spid="_x0000_s18504" name="Equation" r:id="rId4" imgW="1320480" imgH="431640" progId="Equation.DSMT4">
                  <p:embed/>
                </p:oleObj>
              </mc:Choice>
              <mc:Fallback>
                <p:oleObj name="Equation" r:id="rId4" imgW="132048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908720"/>
                        <a:ext cx="2740025"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ap="flat" cmpd="sng" algn="ctr">
                            <a:solidFill>
                              <a:srgbClr val="CC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472276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sz="3600">
                <a:ea typeface="宋体" pitchFamily="2" charset="-122"/>
              </a:rPr>
              <a:t>传统信道预测方法的局限性</a:t>
            </a:r>
          </a:p>
        </p:txBody>
      </p:sp>
      <p:sp>
        <p:nvSpPr>
          <p:cNvPr id="400387" name="Rectangle 3"/>
          <p:cNvSpPr>
            <a:spLocks noGrp="1" noChangeArrowheads="1"/>
          </p:cNvSpPr>
          <p:nvPr>
            <p:ph type="body" sz="half" idx="1"/>
          </p:nvPr>
        </p:nvSpPr>
        <p:spPr>
          <a:xfrm>
            <a:off x="304800" y="990600"/>
            <a:ext cx="8299450" cy="5257800"/>
          </a:xfrm>
        </p:spPr>
        <p:txBody>
          <a:bodyPr/>
          <a:lstStyle/>
          <a:p>
            <a:pPr eaLnBrk="1" hangingPunct="1">
              <a:defRPr/>
            </a:pPr>
            <a:r>
              <a:rPr lang="zh-CN" altLang="en-US" sz="3200" dirty="0">
                <a:solidFill>
                  <a:srgbClr val="000000"/>
                </a:solidFill>
                <a:ea typeface="宋体" pitchFamily="2" charset="-122"/>
              </a:rPr>
              <a:t>传统信道方法假设信道变化是</a:t>
            </a:r>
            <a:r>
              <a:rPr lang="zh-CN" altLang="en-US" sz="3200" u="sng" dirty="0">
                <a:solidFill>
                  <a:srgbClr val="000000"/>
                </a:solidFill>
                <a:ea typeface="宋体" pitchFamily="2" charset="-122"/>
              </a:rPr>
              <a:t>随机</a:t>
            </a:r>
            <a:r>
              <a:rPr lang="zh-CN" altLang="en-US" sz="3200" dirty="0">
                <a:solidFill>
                  <a:srgbClr val="000000"/>
                </a:solidFill>
                <a:ea typeface="宋体" pitchFamily="2" charset="-122"/>
              </a:rPr>
              <a:t>的</a:t>
            </a:r>
          </a:p>
          <a:p>
            <a:pPr eaLnBrk="1" hangingPunct="1">
              <a:defRPr/>
            </a:pPr>
            <a:r>
              <a:rPr lang="zh-CN" altLang="en-US" sz="3200" dirty="0">
                <a:solidFill>
                  <a:srgbClr val="000000"/>
                </a:solidFill>
                <a:ea typeface="宋体" pitchFamily="2" charset="-122"/>
              </a:rPr>
              <a:t>缺点：</a:t>
            </a:r>
          </a:p>
          <a:p>
            <a:pPr lvl="1" eaLnBrk="1" hangingPunct="1">
              <a:defRPr/>
            </a:pPr>
            <a:r>
              <a:rPr lang="zh-CN" altLang="en-US" b="1" i="1" dirty="0">
                <a:solidFill>
                  <a:schemeClr val="tx1"/>
                </a:solidFill>
                <a:ea typeface="宋体" pitchFamily="2" charset="-122"/>
              </a:rPr>
              <a:t>预测长度</a:t>
            </a:r>
            <a:r>
              <a:rPr lang="zh-CN" altLang="en-US" i="1" dirty="0">
                <a:solidFill>
                  <a:schemeClr val="tx1"/>
                </a:solidFill>
                <a:ea typeface="宋体" pitchFamily="2" charset="-122"/>
              </a:rPr>
              <a:t>受限于</a:t>
            </a:r>
            <a:r>
              <a:rPr lang="zh-CN" altLang="en-US" b="1" i="1" dirty="0">
                <a:solidFill>
                  <a:srgbClr val="FF3300"/>
                </a:solidFill>
                <a:effectLst>
                  <a:outerShdw blurRad="38100" dist="38100" dir="2700000" algn="tl">
                    <a:srgbClr val="C0C0C0"/>
                  </a:outerShdw>
                </a:effectLst>
                <a:ea typeface="宋体" pitchFamily="2" charset="-122"/>
              </a:rPr>
              <a:t>信道相关时间</a:t>
            </a:r>
          </a:p>
          <a:p>
            <a:pPr lvl="1" eaLnBrk="1" hangingPunct="1">
              <a:defRPr/>
            </a:pPr>
            <a:r>
              <a:rPr lang="zh-CN" altLang="en-US" b="1" i="1" dirty="0">
                <a:solidFill>
                  <a:schemeClr val="tx1"/>
                </a:solidFill>
                <a:ea typeface="宋体" pitchFamily="2" charset="-122"/>
              </a:rPr>
              <a:t>导频插入频率</a:t>
            </a:r>
            <a:r>
              <a:rPr lang="zh-CN" altLang="en-US" i="1" dirty="0">
                <a:solidFill>
                  <a:schemeClr val="tx1"/>
                </a:solidFill>
                <a:ea typeface="宋体" pitchFamily="2" charset="-122"/>
              </a:rPr>
              <a:t>受限于</a:t>
            </a:r>
            <a:r>
              <a:rPr lang="zh-CN" altLang="en-US" b="1" i="1" dirty="0">
                <a:solidFill>
                  <a:srgbClr val="FF3300"/>
                </a:solidFill>
                <a:effectLst>
                  <a:outerShdw blurRad="38100" dist="38100" dir="2700000" algn="tl">
                    <a:srgbClr val="C0C0C0"/>
                  </a:outerShdw>
                </a:effectLst>
                <a:ea typeface="宋体" pitchFamily="2" charset="-122"/>
              </a:rPr>
              <a:t>最大多普勒频率</a:t>
            </a:r>
          </a:p>
          <a:p>
            <a:pPr lvl="1" eaLnBrk="1" hangingPunct="1">
              <a:defRPr/>
            </a:pPr>
            <a:r>
              <a:rPr lang="zh-CN" altLang="en-US" b="1" i="1" dirty="0">
                <a:solidFill>
                  <a:schemeClr val="tx1"/>
                </a:solidFill>
                <a:ea typeface="宋体" pitchFamily="2" charset="-122"/>
              </a:rPr>
              <a:t>预测精度</a:t>
            </a:r>
            <a:r>
              <a:rPr lang="zh-CN" altLang="en-US" i="1" dirty="0">
                <a:solidFill>
                  <a:schemeClr val="tx1"/>
                </a:solidFill>
                <a:ea typeface="宋体" pitchFamily="2" charset="-122"/>
              </a:rPr>
              <a:t>受限于</a:t>
            </a:r>
            <a:r>
              <a:rPr lang="zh-CN" altLang="en-US" b="1" i="1" dirty="0">
                <a:solidFill>
                  <a:srgbClr val="FF3300"/>
                </a:solidFill>
                <a:effectLst>
                  <a:outerShdw blurRad="38100" dist="38100" dir="2700000" algn="tl">
                    <a:srgbClr val="C0C0C0"/>
                  </a:outerShdw>
                </a:effectLst>
                <a:ea typeface="宋体" pitchFamily="2" charset="-122"/>
              </a:rPr>
              <a:t>观察时间</a:t>
            </a:r>
          </a:p>
        </p:txBody>
      </p:sp>
      <p:pic>
        <p:nvPicPr>
          <p:cNvPr id="7475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3651250"/>
            <a:ext cx="3455988" cy="309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1"/>
          </p:nvPr>
        </p:nvSpPr>
        <p:spPr/>
        <p:txBody>
          <a:bodyPr/>
          <a:lstStyle/>
          <a:p>
            <a:pPr>
              <a:defRPr/>
            </a:pPr>
            <a:fld id="{5857D068-74EA-4000-97DA-B99F0F01AC28}" type="slidenum">
              <a:rPr lang="zh-CN" altLang="en-US" smtClean="0"/>
              <a:pPr>
                <a:defRPr/>
              </a:pPr>
              <a:t>55</a:t>
            </a:fld>
            <a:endParaRPr lang="en-US" altLang="zh-CN"/>
          </a:p>
        </p:txBody>
      </p:sp>
    </p:spTree>
    <p:extLst>
      <p:ext uri="{BB962C8B-B14F-4D97-AF65-F5344CB8AC3E}">
        <p14:creationId xmlns:p14="http://schemas.microsoft.com/office/powerpoint/2010/main" val="40039835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4294967295"/>
          </p:nvPr>
        </p:nvSpPr>
        <p:spPr>
          <a:xfrm>
            <a:off x="6553200" y="6248400"/>
            <a:ext cx="1905000" cy="457200"/>
          </a:xfrm>
          <a:prstGeom prst="rect">
            <a:avLst/>
          </a:prstGeom>
        </p:spPr>
        <p:txBody>
          <a:bodyPr/>
          <a:lstStyle/>
          <a:p>
            <a:fld id="{689C4F05-9C2A-419D-8350-BCDA7D4A5C50}" type="slidenum">
              <a:rPr lang="zh-CN" altLang="en-GB"/>
              <a:pPr/>
              <a:t>56</a:t>
            </a:fld>
            <a:endParaRPr lang="en-GB" altLang="zh-CN"/>
          </a:p>
        </p:txBody>
      </p:sp>
      <p:sp>
        <p:nvSpPr>
          <p:cNvPr id="1548290" name="Rectangle 2"/>
          <p:cNvSpPr>
            <a:spLocks noGrp="1" noChangeArrowheads="1"/>
          </p:cNvSpPr>
          <p:nvPr>
            <p:ph type="title"/>
          </p:nvPr>
        </p:nvSpPr>
        <p:spPr/>
        <p:txBody>
          <a:bodyPr/>
          <a:lstStyle/>
          <a:p>
            <a:r>
              <a:rPr lang="zh-CN" altLang="en-US" dirty="0">
                <a:ea typeface="黑体" pitchFamily="2" charset="-122"/>
              </a:rPr>
              <a:t>重新审视射线跟踪技术</a:t>
            </a:r>
          </a:p>
        </p:txBody>
      </p:sp>
      <p:sp>
        <p:nvSpPr>
          <p:cNvPr id="1548291" name="Rectangle 3" descr="Rectangle: Click to edit Master text styles&#10;Second level&#10;Third level&#10;Fourth level&#10;Fifth level"/>
          <p:cNvSpPr>
            <a:spLocks noGrp="1" noChangeArrowheads="1"/>
          </p:cNvSpPr>
          <p:nvPr>
            <p:ph type="body" idx="1"/>
          </p:nvPr>
        </p:nvSpPr>
        <p:spPr>
          <a:xfrm>
            <a:off x="539552" y="1196752"/>
            <a:ext cx="8001000" cy="5256584"/>
          </a:xfrm>
        </p:spPr>
        <p:txBody>
          <a:bodyPr/>
          <a:lstStyle/>
          <a:p>
            <a:r>
              <a:rPr lang="zh-CN" altLang="en-US" dirty="0">
                <a:solidFill>
                  <a:schemeClr val="tx1"/>
                </a:solidFill>
                <a:ea typeface="黑体" pitchFamily="2" charset="-122"/>
              </a:rPr>
              <a:t>射线跟踪的基本方法：</a:t>
            </a:r>
          </a:p>
          <a:p>
            <a:pPr lvl="1"/>
            <a:r>
              <a:rPr lang="zh-CN" altLang="en-US" dirty="0">
                <a:solidFill>
                  <a:schemeClr val="tx1"/>
                </a:solidFill>
                <a:ea typeface="宋体" pitchFamily="2" charset="-122"/>
              </a:rPr>
              <a:t>使用三维电子地图，利用建筑物和地物特征的精确表示，使用</a:t>
            </a:r>
            <a:r>
              <a:rPr lang="zh-CN" altLang="en-US" b="1" dirty="0">
                <a:solidFill>
                  <a:schemeClr val="tx1"/>
                </a:solidFill>
                <a:effectLst>
                  <a:outerShdw blurRad="38100" dist="38100" dir="2700000" algn="tl">
                    <a:srgbClr val="C0C0C0"/>
                  </a:outerShdw>
                </a:effectLst>
                <a:ea typeface="宋体" pitchFamily="2" charset="-122"/>
              </a:rPr>
              <a:t>阴影测试</a:t>
            </a:r>
            <a:r>
              <a:rPr lang="zh-CN" altLang="en-US" dirty="0">
                <a:solidFill>
                  <a:schemeClr val="tx1"/>
                </a:solidFill>
                <a:ea typeface="宋体" pitchFamily="2" charset="-122"/>
              </a:rPr>
              <a:t>方法，确定所有反射、折射和绕射的情况，对场强进行估计</a:t>
            </a:r>
          </a:p>
          <a:p>
            <a:r>
              <a:rPr lang="zh-CN" altLang="en-US" dirty="0">
                <a:solidFill>
                  <a:schemeClr val="tx1"/>
                </a:solidFill>
                <a:ea typeface="宋体" pitchFamily="2" charset="-122"/>
              </a:rPr>
              <a:t>问题：</a:t>
            </a:r>
          </a:p>
          <a:p>
            <a:pPr lvl="1"/>
            <a:r>
              <a:rPr lang="zh-CN" altLang="en-US" sz="2400" dirty="0">
                <a:solidFill>
                  <a:schemeClr val="tx1"/>
                </a:solidFill>
                <a:ea typeface="宋体" pitchFamily="2" charset="-122"/>
              </a:rPr>
              <a:t>完全地理信息的获取比较困难</a:t>
            </a:r>
          </a:p>
          <a:p>
            <a:pPr lvl="1"/>
            <a:r>
              <a:rPr lang="zh-CN" altLang="en-US" sz="2400" dirty="0">
                <a:solidFill>
                  <a:schemeClr val="tx1"/>
                </a:solidFill>
                <a:ea typeface="宋体" pitchFamily="2" charset="-122"/>
              </a:rPr>
              <a:t>阴影测试的复杂度较高，难以用于实时预测</a:t>
            </a:r>
          </a:p>
          <a:p>
            <a:pPr lvl="1"/>
            <a:r>
              <a:rPr lang="zh-CN" altLang="en-US" sz="2400" dirty="0">
                <a:solidFill>
                  <a:schemeClr val="tx1"/>
                </a:solidFill>
                <a:ea typeface="宋体" pitchFamily="2" charset="-122"/>
              </a:rPr>
              <a:t>复增益随气候等条件变化而慢时变</a:t>
            </a:r>
            <a:endParaRPr lang="en-US" altLang="zh-CN" sz="2400" dirty="0">
              <a:solidFill>
                <a:schemeClr val="tx1"/>
              </a:solidFill>
              <a:ea typeface="宋体" pitchFamily="2" charset="-122"/>
            </a:endParaRPr>
          </a:p>
          <a:p>
            <a:r>
              <a:rPr lang="zh-CN" altLang="en-US" dirty="0">
                <a:solidFill>
                  <a:schemeClr val="tx1"/>
                </a:solidFill>
                <a:ea typeface="黑体" pitchFamily="2" charset="-122"/>
              </a:rPr>
              <a:t>射线跟踪算法虽然不能用于实时信道预测，但是至少它为我们从实时测量以外提供更多辅助信息提供了一个基本思路。</a:t>
            </a:r>
          </a:p>
          <a:p>
            <a:endParaRPr lang="zh-CN" altLang="en-US" sz="2400" dirty="0">
              <a:ea typeface="宋体" pitchFamily="2" charset="-122"/>
            </a:endParaRPr>
          </a:p>
        </p:txBody>
      </p:sp>
    </p:spTree>
    <p:extLst>
      <p:ext uri="{BB962C8B-B14F-4D97-AF65-F5344CB8AC3E}">
        <p14:creationId xmlns:p14="http://schemas.microsoft.com/office/powerpoint/2010/main" val="247974114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a:ea typeface="宋体" pitchFamily="2" charset="-122"/>
              </a:rPr>
              <a:t>基于环境学习的信道预测方法</a:t>
            </a:r>
            <a:endParaRPr lang="en-US" altLang="zh-CN">
              <a:ea typeface="宋体" pitchFamily="2" charset="-122"/>
            </a:endParaRPr>
          </a:p>
        </p:txBody>
      </p:sp>
      <p:sp>
        <p:nvSpPr>
          <p:cNvPr id="405507" name="Rectangle 3"/>
          <p:cNvSpPr>
            <a:spLocks noGrp="1" noChangeArrowheads="1"/>
          </p:cNvSpPr>
          <p:nvPr>
            <p:ph type="body" sz="half" idx="1"/>
          </p:nvPr>
        </p:nvSpPr>
        <p:spPr>
          <a:xfrm>
            <a:off x="304800" y="990600"/>
            <a:ext cx="8588375" cy="2438400"/>
          </a:xfrm>
        </p:spPr>
        <p:txBody>
          <a:bodyPr/>
          <a:lstStyle/>
          <a:p>
            <a:pPr eaLnBrk="1" hangingPunct="1">
              <a:defRPr/>
            </a:pPr>
            <a:r>
              <a:rPr lang="zh-CN" altLang="en-US">
                <a:solidFill>
                  <a:srgbClr val="000000"/>
                </a:solidFill>
                <a:ea typeface="宋体" pitchFamily="2" charset="-122"/>
              </a:rPr>
              <a:t>事实上，无线传播环境</a:t>
            </a:r>
            <a:r>
              <a:rPr lang="zh-CN" altLang="en-US">
                <a:solidFill>
                  <a:srgbClr val="FF3300"/>
                </a:solidFill>
                <a:effectLst>
                  <a:outerShdw blurRad="38100" dist="38100" dir="2700000" algn="tl">
                    <a:srgbClr val="C0C0C0"/>
                  </a:outerShdw>
                </a:effectLst>
                <a:ea typeface="宋体" pitchFamily="2" charset="-122"/>
              </a:rPr>
              <a:t>几乎是不变</a:t>
            </a:r>
            <a:r>
              <a:rPr lang="zh-CN" altLang="en-US">
                <a:solidFill>
                  <a:srgbClr val="000000"/>
                </a:solidFill>
                <a:ea typeface="宋体" pitchFamily="2" charset="-122"/>
              </a:rPr>
              <a:t>的</a:t>
            </a:r>
          </a:p>
          <a:p>
            <a:pPr lvl="1" eaLnBrk="1" hangingPunct="1">
              <a:defRPr/>
            </a:pPr>
            <a:r>
              <a:rPr lang="zh-CN" altLang="en-US" b="1">
                <a:ea typeface="宋体" pitchFamily="2" charset="-122"/>
              </a:rPr>
              <a:t>大多数散射体（楼房等）是静止的，其形状位置、反射系数都是几乎不变的</a:t>
            </a:r>
          </a:p>
          <a:p>
            <a:pPr lvl="1" eaLnBrk="1" hangingPunct="1">
              <a:defRPr/>
            </a:pPr>
            <a:r>
              <a:rPr lang="zh-CN" altLang="en-US" b="1" u="sng">
                <a:ea typeface="宋体" pitchFamily="2" charset="-122"/>
              </a:rPr>
              <a:t>信道变化</a:t>
            </a:r>
            <a:r>
              <a:rPr lang="zh-CN" altLang="en-US" b="1">
                <a:ea typeface="宋体" pitchFamily="2" charset="-122"/>
              </a:rPr>
              <a:t>主要是由于</a:t>
            </a:r>
            <a:r>
              <a:rPr lang="zh-CN" altLang="en-US" b="1" u="sng">
                <a:ea typeface="宋体" pitchFamily="2" charset="-122"/>
              </a:rPr>
              <a:t>用户自身的移动</a:t>
            </a:r>
            <a:r>
              <a:rPr lang="zh-CN" altLang="en-US" b="1">
                <a:ea typeface="宋体" pitchFamily="2" charset="-122"/>
              </a:rPr>
              <a:t>和周围较少的散射体（如汽车）移动引起的</a:t>
            </a:r>
            <a:endParaRPr lang="en-US" altLang="zh-CN" b="1">
              <a:ea typeface="宋体" pitchFamily="2" charset="-122"/>
            </a:endParaRPr>
          </a:p>
          <a:p>
            <a:pPr eaLnBrk="1" hangingPunct="1">
              <a:defRPr/>
            </a:pPr>
            <a:endParaRPr lang="zh-CN" altLang="en-US">
              <a:latin typeface="Arial" pitchFamily="34" charset="0"/>
              <a:ea typeface="宋体" pitchFamily="2" charset="-122"/>
            </a:endParaRPr>
          </a:p>
        </p:txBody>
      </p:sp>
      <p:graphicFrame>
        <p:nvGraphicFramePr>
          <p:cNvPr id="75780" name="Object 16"/>
          <p:cNvGraphicFramePr>
            <a:graphicFrameLocks noGrp="1" noChangeAspect="1"/>
          </p:cNvGraphicFramePr>
          <p:nvPr>
            <p:ph sz="half" idx="2"/>
          </p:nvPr>
        </p:nvGraphicFramePr>
        <p:xfrm>
          <a:off x="395288" y="3500438"/>
          <a:ext cx="4114800" cy="3140075"/>
        </p:xfrm>
        <a:graphic>
          <a:graphicData uri="http://schemas.openxmlformats.org/presentationml/2006/ole">
            <mc:AlternateContent xmlns:mc="http://schemas.openxmlformats.org/markup-compatibility/2006">
              <mc:Choice xmlns:v="urn:schemas-microsoft-com:vml" Requires="v">
                <p:oleObj spid="_x0000_s65601" name="Visio" r:id="rId4" imgW="4693310" imgH="3581095" progId="Visio.Drawing.11">
                  <p:embed/>
                </p:oleObj>
              </mc:Choice>
              <mc:Fallback>
                <p:oleObj name="Visio" r:id="rId4" imgW="4693310" imgH="358109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500438"/>
                        <a:ext cx="41148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5522" name="Object 18"/>
          <p:cNvGraphicFramePr>
            <a:graphicFrameLocks noChangeAspect="1"/>
          </p:cNvGraphicFramePr>
          <p:nvPr/>
        </p:nvGraphicFramePr>
        <p:xfrm>
          <a:off x="5437188" y="1609725"/>
          <a:ext cx="3095625" cy="2324100"/>
        </p:xfrm>
        <a:graphic>
          <a:graphicData uri="http://schemas.openxmlformats.org/presentationml/2006/ole">
            <mc:AlternateContent xmlns:mc="http://schemas.openxmlformats.org/markup-compatibility/2006">
              <mc:Choice xmlns:v="urn:schemas-microsoft-com:vml" Requires="v">
                <p:oleObj spid="_x0000_s65602" name="Visio" r:id="rId6" imgW="5158740" imgH="3874008" progId="Visio.Drawing.11">
                  <p:embed/>
                </p:oleObj>
              </mc:Choice>
              <mc:Fallback>
                <p:oleObj name="Visio" r:id="rId6" imgW="5158740" imgH="3874008"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7188" y="1609725"/>
                        <a:ext cx="309562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5523" name="Freeform 19"/>
          <p:cNvSpPr>
            <a:spLocks/>
          </p:cNvSpPr>
          <p:nvPr/>
        </p:nvSpPr>
        <p:spPr bwMode="gray">
          <a:xfrm>
            <a:off x="3276600" y="2492375"/>
            <a:ext cx="2232025" cy="1157288"/>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pPr>
              <a:defRPr/>
            </a:pPr>
            <a:endParaRPr lang="zh-CN" altLang="en-US"/>
          </a:p>
        </p:txBody>
      </p:sp>
      <p:sp>
        <p:nvSpPr>
          <p:cNvPr id="405524" name="Freeform 20"/>
          <p:cNvSpPr>
            <a:spLocks/>
          </p:cNvSpPr>
          <p:nvPr/>
        </p:nvSpPr>
        <p:spPr bwMode="gray">
          <a:xfrm rot="542237">
            <a:off x="3563938" y="5084763"/>
            <a:ext cx="1439862" cy="1155700"/>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pPr>
              <a:defRPr/>
            </a:pPr>
            <a:endParaRPr lang="zh-CN" altLang="en-US"/>
          </a:p>
        </p:txBody>
      </p:sp>
      <p:graphicFrame>
        <p:nvGraphicFramePr>
          <p:cNvPr id="405525" name="Object 21"/>
          <p:cNvGraphicFramePr>
            <a:graphicFrameLocks noChangeAspect="1"/>
          </p:cNvGraphicFramePr>
          <p:nvPr/>
        </p:nvGraphicFramePr>
        <p:xfrm>
          <a:off x="5003800" y="4533900"/>
          <a:ext cx="3667125" cy="2324100"/>
        </p:xfrm>
        <a:graphic>
          <a:graphicData uri="http://schemas.openxmlformats.org/presentationml/2006/ole">
            <mc:AlternateContent xmlns:mc="http://schemas.openxmlformats.org/markup-compatibility/2006">
              <mc:Choice xmlns:v="urn:schemas-microsoft-com:vml" Requires="v">
                <p:oleObj spid="_x0000_s65603" name="Visio" r:id="rId8" imgW="5896570" imgH="3736717" progId="Visio.Drawing.11">
                  <p:embed/>
                </p:oleObj>
              </mc:Choice>
              <mc:Fallback>
                <p:oleObj name="Visio" r:id="rId8" imgW="5896570" imgH="3736717"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3800" y="4533900"/>
                        <a:ext cx="366712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907688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405507">
                                            <p:txEl>
                                              <p:pRg st="1" end="1"/>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40550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055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55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55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5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Object 2"/>
          <p:cNvGraphicFramePr>
            <a:graphicFrameLocks noGrp="1" noChangeAspect="1"/>
          </p:cNvGraphicFramePr>
          <p:nvPr>
            <p:ph idx="1"/>
          </p:nvPr>
        </p:nvGraphicFramePr>
        <p:xfrm>
          <a:off x="3244850" y="1131888"/>
          <a:ext cx="5899150" cy="3744912"/>
        </p:xfrm>
        <a:graphic>
          <a:graphicData uri="http://schemas.openxmlformats.org/presentationml/2006/ole">
            <mc:AlternateContent xmlns:mc="http://schemas.openxmlformats.org/markup-compatibility/2006">
              <mc:Choice xmlns:v="urn:schemas-microsoft-com:vml" Requires="v">
                <p:oleObj spid="_x0000_s66583" name="Visio" r:id="rId4" imgW="9614916" imgH="6099353" progId="Visio.Drawing.11">
                  <p:embed/>
                </p:oleObj>
              </mc:Choice>
              <mc:Fallback>
                <p:oleObj name="Visio" r:id="rId4" imgW="9614916" imgH="609935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244850" y="1131888"/>
                        <a:ext cx="5899150" cy="374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27" name="AutoShape 3"/>
          <p:cNvSpPr>
            <a:spLocks noChangeArrowheads="1"/>
          </p:cNvSpPr>
          <p:nvPr/>
        </p:nvSpPr>
        <p:spPr bwMode="auto">
          <a:xfrm>
            <a:off x="457200" y="4235450"/>
            <a:ext cx="2713038" cy="474663"/>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latin typeface="Times New Roman" pitchFamily="18" charset="0"/>
                <a:ea typeface="大黑体" charset="-122"/>
              </a:rPr>
              <a:t>离线</a:t>
            </a:r>
            <a:r>
              <a:rPr lang="zh-CN" altLang="en-US" sz="2400" b="1">
                <a:ea typeface="宋体" pitchFamily="2" charset="-122"/>
              </a:rPr>
              <a:t>学习（测量）</a:t>
            </a:r>
          </a:p>
        </p:txBody>
      </p:sp>
      <p:sp>
        <p:nvSpPr>
          <p:cNvPr id="528388" name="AutoShape 4"/>
          <p:cNvSpPr>
            <a:spLocks noChangeArrowheads="1"/>
          </p:cNvSpPr>
          <p:nvPr/>
        </p:nvSpPr>
        <p:spPr bwMode="auto">
          <a:xfrm>
            <a:off x="1487488" y="4713288"/>
            <a:ext cx="542925" cy="530225"/>
          </a:xfrm>
          <a:prstGeom prst="downArrow">
            <a:avLst>
              <a:gd name="adj1" fmla="val 50000"/>
              <a:gd name="adj2"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28389" name="AutoShape 5"/>
          <p:cNvSpPr>
            <a:spLocks noChangeArrowheads="1"/>
          </p:cNvSpPr>
          <p:nvPr/>
        </p:nvSpPr>
        <p:spPr bwMode="auto">
          <a:xfrm>
            <a:off x="511175" y="5243513"/>
            <a:ext cx="2659063" cy="474662"/>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ea typeface="宋体" pitchFamily="2" charset="-122"/>
              </a:rPr>
              <a:t>参数估计</a:t>
            </a:r>
          </a:p>
        </p:txBody>
      </p:sp>
      <p:sp>
        <p:nvSpPr>
          <p:cNvPr id="528390" name="AutoShape 6"/>
          <p:cNvSpPr>
            <a:spLocks noChangeArrowheads="1"/>
          </p:cNvSpPr>
          <p:nvPr/>
        </p:nvSpPr>
        <p:spPr bwMode="auto">
          <a:xfrm>
            <a:off x="3551238" y="4235450"/>
            <a:ext cx="2714625" cy="474663"/>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ea typeface="宋体" pitchFamily="2" charset="-122"/>
              </a:rPr>
              <a:t>信道样本 </a:t>
            </a:r>
            <a:r>
              <a:rPr lang="en-US" altLang="zh-CN" sz="2400" b="1">
                <a:ea typeface="宋体" pitchFamily="2" charset="-122"/>
              </a:rPr>
              <a:t>(H</a:t>
            </a:r>
            <a:r>
              <a:rPr lang="en-US" altLang="zh-CN" sz="2400" b="1" baseline="-25000">
                <a:ea typeface="宋体" pitchFamily="2" charset="-122"/>
              </a:rPr>
              <a:t>mn</a:t>
            </a:r>
            <a:r>
              <a:rPr lang="en-US" altLang="zh-CN" sz="2400" b="1">
                <a:ea typeface="宋体" pitchFamily="2" charset="-122"/>
              </a:rPr>
              <a:t>)</a:t>
            </a:r>
          </a:p>
        </p:txBody>
      </p:sp>
      <p:sp>
        <p:nvSpPr>
          <p:cNvPr id="528391" name="AutoShape 7"/>
          <p:cNvSpPr>
            <a:spLocks noChangeArrowheads="1"/>
          </p:cNvSpPr>
          <p:nvPr/>
        </p:nvSpPr>
        <p:spPr bwMode="auto">
          <a:xfrm>
            <a:off x="3551238" y="5248275"/>
            <a:ext cx="2768600" cy="47307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ea typeface="宋体" pitchFamily="2" charset="-122"/>
              </a:rPr>
              <a:t>静态环境参数</a:t>
            </a:r>
          </a:p>
        </p:txBody>
      </p:sp>
      <p:sp>
        <p:nvSpPr>
          <p:cNvPr id="528392" name="AutoShape 8"/>
          <p:cNvSpPr>
            <a:spLocks noChangeArrowheads="1"/>
          </p:cNvSpPr>
          <p:nvPr/>
        </p:nvSpPr>
        <p:spPr bwMode="auto">
          <a:xfrm>
            <a:off x="4583113" y="4713288"/>
            <a:ext cx="542925" cy="530225"/>
          </a:xfrm>
          <a:prstGeom prst="downArrow">
            <a:avLst>
              <a:gd name="adj1" fmla="val 50000"/>
              <a:gd name="adj2"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28393" name="AutoShape 9"/>
          <p:cNvSpPr>
            <a:spLocks noChangeArrowheads="1"/>
          </p:cNvSpPr>
          <p:nvPr/>
        </p:nvSpPr>
        <p:spPr bwMode="auto">
          <a:xfrm>
            <a:off x="7162800" y="4495800"/>
            <a:ext cx="1628775" cy="319088"/>
          </a:xfrm>
          <a:prstGeom prst="wedgeRoundRectCallout">
            <a:avLst>
              <a:gd name="adj1" fmla="val -117542"/>
              <a:gd name="adj2" fmla="val -55972"/>
              <a:gd name="adj3" fmla="val 16667"/>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2400" b="1">
                <a:solidFill>
                  <a:srgbClr val="CC0000"/>
                </a:solidFill>
                <a:ea typeface="宋体" pitchFamily="2" charset="-122"/>
              </a:rPr>
              <a:t>海量数据</a:t>
            </a:r>
          </a:p>
        </p:txBody>
      </p:sp>
      <p:sp>
        <p:nvSpPr>
          <p:cNvPr id="528394" name="AutoShape 10"/>
          <p:cNvSpPr>
            <a:spLocks noChangeArrowheads="1"/>
          </p:cNvSpPr>
          <p:nvPr/>
        </p:nvSpPr>
        <p:spPr bwMode="auto">
          <a:xfrm>
            <a:off x="7162800" y="5334000"/>
            <a:ext cx="1628775" cy="319088"/>
          </a:xfrm>
          <a:prstGeom prst="wedgeRoundRectCallout">
            <a:avLst>
              <a:gd name="adj1" fmla="val -102727"/>
              <a:gd name="adj2" fmla="val 12190"/>
              <a:gd name="adj3" fmla="val 16667"/>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2400" b="1">
                <a:solidFill>
                  <a:srgbClr val="CC0000"/>
                </a:solidFill>
                <a:ea typeface="宋体" pitchFamily="2" charset="-122"/>
              </a:rPr>
              <a:t>有限参数</a:t>
            </a:r>
          </a:p>
        </p:txBody>
      </p:sp>
      <p:sp>
        <p:nvSpPr>
          <p:cNvPr id="528395" name="AutoShape 11"/>
          <p:cNvSpPr>
            <a:spLocks noChangeArrowheads="1"/>
          </p:cNvSpPr>
          <p:nvPr/>
        </p:nvSpPr>
        <p:spPr bwMode="auto">
          <a:xfrm>
            <a:off x="4583113" y="5721350"/>
            <a:ext cx="542925" cy="531813"/>
          </a:xfrm>
          <a:prstGeom prst="downArrow">
            <a:avLst>
              <a:gd name="adj1" fmla="val 50000"/>
              <a:gd name="adj2"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28396" name="AutoShape 12"/>
          <p:cNvSpPr>
            <a:spLocks noChangeArrowheads="1"/>
          </p:cNvSpPr>
          <p:nvPr/>
        </p:nvSpPr>
        <p:spPr bwMode="auto">
          <a:xfrm>
            <a:off x="3551238" y="6253163"/>
            <a:ext cx="2768600" cy="47307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ea typeface="宋体" pitchFamily="2" charset="-122"/>
              </a:rPr>
              <a:t>信道状态信息</a:t>
            </a:r>
          </a:p>
        </p:txBody>
      </p:sp>
      <p:sp>
        <p:nvSpPr>
          <p:cNvPr id="528397" name="AutoShape 13"/>
          <p:cNvSpPr>
            <a:spLocks noChangeArrowheads="1"/>
          </p:cNvSpPr>
          <p:nvPr/>
        </p:nvSpPr>
        <p:spPr bwMode="auto">
          <a:xfrm>
            <a:off x="1487488" y="5721350"/>
            <a:ext cx="542925" cy="531813"/>
          </a:xfrm>
          <a:prstGeom prst="downArrow">
            <a:avLst>
              <a:gd name="adj1" fmla="val 50000"/>
              <a:gd name="adj2"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28398" name="AutoShape 14"/>
          <p:cNvSpPr>
            <a:spLocks noChangeArrowheads="1"/>
          </p:cNvSpPr>
          <p:nvPr/>
        </p:nvSpPr>
        <p:spPr bwMode="auto">
          <a:xfrm>
            <a:off x="511175" y="6253163"/>
            <a:ext cx="2659063" cy="47307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ea typeface="宋体" pitchFamily="2" charset="-122"/>
              </a:rPr>
              <a:t>实时重构</a:t>
            </a:r>
          </a:p>
        </p:txBody>
      </p:sp>
      <p:sp>
        <p:nvSpPr>
          <p:cNvPr id="528399" name="AutoShape 15"/>
          <p:cNvSpPr>
            <a:spLocks noChangeArrowheads="1"/>
          </p:cNvSpPr>
          <p:nvPr/>
        </p:nvSpPr>
        <p:spPr bwMode="auto">
          <a:xfrm>
            <a:off x="3171825" y="4340225"/>
            <a:ext cx="379413" cy="266700"/>
          </a:xfrm>
          <a:prstGeom prst="rightArrow">
            <a:avLst>
              <a:gd name="adj1" fmla="val 50000"/>
              <a:gd name="adj2" fmla="val 35566"/>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28400" name="AutoShape 16"/>
          <p:cNvSpPr>
            <a:spLocks noChangeArrowheads="1"/>
          </p:cNvSpPr>
          <p:nvPr/>
        </p:nvSpPr>
        <p:spPr bwMode="auto">
          <a:xfrm>
            <a:off x="3170238" y="5349875"/>
            <a:ext cx="381000" cy="268288"/>
          </a:xfrm>
          <a:prstGeom prst="rightArrow">
            <a:avLst>
              <a:gd name="adj1" fmla="val 50000"/>
              <a:gd name="adj2" fmla="val 35503"/>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28401" name="AutoShape 17"/>
          <p:cNvSpPr>
            <a:spLocks noChangeArrowheads="1"/>
          </p:cNvSpPr>
          <p:nvPr/>
        </p:nvSpPr>
        <p:spPr bwMode="auto">
          <a:xfrm>
            <a:off x="3170238" y="6359525"/>
            <a:ext cx="381000" cy="266700"/>
          </a:xfrm>
          <a:prstGeom prst="rightArrow">
            <a:avLst>
              <a:gd name="adj1" fmla="val 50000"/>
              <a:gd name="adj2" fmla="val 35714"/>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28402" name="AutoShape 18"/>
          <p:cNvSpPr>
            <a:spLocks noChangeArrowheads="1"/>
          </p:cNvSpPr>
          <p:nvPr/>
        </p:nvSpPr>
        <p:spPr bwMode="auto">
          <a:xfrm>
            <a:off x="7162800" y="6019800"/>
            <a:ext cx="1628775" cy="319088"/>
          </a:xfrm>
          <a:prstGeom prst="wedgeRoundRectCallout">
            <a:avLst>
              <a:gd name="adj1" fmla="val -103412"/>
              <a:gd name="adj2" fmla="val 76370"/>
              <a:gd name="adj3" fmla="val 16667"/>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2400" b="1">
                <a:solidFill>
                  <a:srgbClr val="CC0000"/>
                </a:solidFill>
                <a:ea typeface="宋体" pitchFamily="2" charset="-122"/>
              </a:rPr>
              <a:t>实时</a:t>
            </a:r>
          </a:p>
        </p:txBody>
      </p:sp>
      <p:sp>
        <p:nvSpPr>
          <p:cNvPr id="528403" name="Rectangle 19"/>
          <p:cNvSpPr>
            <a:spLocks noChangeArrowheads="1"/>
          </p:cNvSpPr>
          <p:nvPr/>
        </p:nvSpPr>
        <p:spPr bwMode="auto">
          <a:xfrm>
            <a:off x="76200" y="1143000"/>
            <a:ext cx="4876800" cy="294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hangingPunct="0">
              <a:defRPr/>
            </a:pPr>
            <a:r>
              <a:rPr lang="zh-CN" altLang="en-US" sz="3200" b="1">
                <a:effectLst>
                  <a:outerShdw blurRad="38100" dist="38100" dir="2700000" algn="tl">
                    <a:srgbClr val="C0C0C0"/>
                  </a:outerShdw>
                </a:effectLst>
                <a:latin typeface="Times New Roman" pitchFamily="18" charset="0"/>
                <a:ea typeface="大黑体" charset="-122"/>
              </a:rPr>
              <a:t>基于环境学习的信道预测机制</a:t>
            </a:r>
          </a:p>
          <a:p>
            <a:pPr lvl="1" algn="l">
              <a:spcBef>
                <a:spcPct val="20000"/>
              </a:spcBef>
              <a:buClr>
                <a:schemeClr val="accent1"/>
              </a:buClr>
              <a:buFont typeface="Wingdings" pitchFamily="2" charset="2"/>
              <a:buChar char="§"/>
              <a:defRPr/>
            </a:pPr>
            <a:r>
              <a:rPr lang="zh-CN" altLang="en-US" sz="2800">
                <a:latin typeface="Times New Roman" pitchFamily="18" charset="0"/>
                <a:ea typeface="大黑体" charset="-122"/>
              </a:rPr>
              <a:t> </a:t>
            </a:r>
            <a:r>
              <a:rPr lang="zh-CN" altLang="en-US" sz="2800" b="1">
                <a:latin typeface="Times New Roman" pitchFamily="18" charset="0"/>
                <a:ea typeface="大黑体" charset="-122"/>
              </a:rPr>
              <a:t>基本思想：</a:t>
            </a:r>
            <a:r>
              <a:rPr lang="zh-CN" altLang="en-US" sz="2800">
                <a:latin typeface="Times New Roman" pitchFamily="18" charset="0"/>
                <a:ea typeface="大黑体" charset="-122"/>
              </a:rPr>
              <a:t>利用周围环境中不变散射体的参数，辅助信道预测。</a:t>
            </a:r>
          </a:p>
          <a:p>
            <a:pPr lvl="1" algn="l">
              <a:spcBef>
                <a:spcPct val="20000"/>
              </a:spcBef>
              <a:buClr>
                <a:schemeClr val="accent1"/>
              </a:buClr>
              <a:buFont typeface="Wingdings" pitchFamily="2" charset="2"/>
              <a:buChar char="§"/>
              <a:defRPr/>
            </a:pPr>
            <a:endParaRPr lang="zh-CN" altLang="en-US" sz="2800" b="1">
              <a:latin typeface="Times New Roman" pitchFamily="18" charset="0"/>
              <a:ea typeface="大黑体" charset="-122"/>
            </a:endParaRPr>
          </a:p>
        </p:txBody>
      </p:sp>
      <p:sp>
        <p:nvSpPr>
          <p:cNvPr id="77844" name="Rectangle 20"/>
          <p:cNvSpPr>
            <a:spLocks noGrp="1" noChangeArrowheads="1"/>
          </p:cNvSpPr>
          <p:nvPr>
            <p:ph type="title"/>
          </p:nvPr>
        </p:nvSpPr>
        <p:spPr bwMode="white">
          <a:effectLst>
            <a:outerShdw dist="28398" dir="1593903"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eaLnBrk="1" hangingPunct="1"/>
            <a:r>
              <a:rPr lang="zh-CN" altLang="en-US" sz="3600" dirty="0">
                <a:ea typeface="宋体" pitchFamily="2" charset="-122"/>
              </a:rPr>
              <a:t>基于环境学习的信道预测</a:t>
            </a:r>
          </a:p>
        </p:txBody>
      </p:sp>
    </p:spTree>
    <p:extLst>
      <p:ext uri="{BB962C8B-B14F-4D97-AF65-F5344CB8AC3E}">
        <p14:creationId xmlns:p14="http://schemas.microsoft.com/office/powerpoint/2010/main" val="2880028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28399"/>
                                        </p:tgtEl>
                                        <p:attrNameLst>
                                          <p:attrName>style.visibility</p:attrName>
                                        </p:attrNameLst>
                                      </p:cBhvr>
                                      <p:to>
                                        <p:strVal val="visible"/>
                                      </p:to>
                                    </p:set>
                                    <p:animEffect transition="in" filter="box(in)">
                                      <p:cBhvr>
                                        <p:cTn id="7" dur="500"/>
                                        <p:tgtEl>
                                          <p:spTgt spid="528399"/>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528390"/>
                                        </p:tgtEl>
                                        <p:attrNameLst>
                                          <p:attrName>style.visibility</p:attrName>
                                        </p:attrNameLst>
                                      </p:cBhvr>
                                      <p:to>
                                        <p:strVal val="visible"/>
                                      </p:to>
                                    </p:set>
                                    <p:animEffect transition="in" filter="box(in)">
                                      <p:cBhvr>
                                        <p:cTn id="11" dur="500"/>
                                        <p:tgtEl>
                                          <p:spTgt spid="528390"/>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528393"/>
                                        </p:tgtEl>
                                        <p:attrNameLst>
                                          <p:attrName>style.visibility</p:attrName>
                                        </p:attrNameLst>
                                      </p:cBhvr>
                                      <p:to>
                                        <p:strVal val="visible"/>
                                      </p:to>
                                    </p:set>
                                    <p:animEffect transition="in" filter="box(in)">
                                      <p:cBhvr>
                                        <p:cTn id="15" dur="500"/>
                                        <p:tgtEl>
                                          <p:spTgt spid="52839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528388"/>
                                        </p:tgtEl>
                                        <p:attrNameLst>
                                          <p:attrName>style.visibility</p:attrName>
                                        </p:attrNameLst>
                                      </p:cBhvr>
                                      <p:to>
                                        <p:strVal val="visible"/>
                                      </p:to>
                                    </p:set>
                                    <p:animEffect transition="in" filter="box(in)">
                                      <p:cBhvr>
                                        <p:cTn id="20" dur="500"/>
                                        <p:tgtEl>
                                          <p:spTgt spid="528388"/>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528389"/>
                                        </p:tgtEl>
                                        <p:attrNameLst>
                                          <p:attrName>style.visibility</p:attrName>
                                        </p:attrNameLst>
                                      </p:cBhvr>
                                      <p:to>
                                        <p:strVal val="visible"/>
                                      </p:to>
                                    </p:set>
                                    <p:animEffect transition="in" filter="box(in)">
                                      <p:cBhvr>
                                        <p:cTn id="23" dur="500"/>
                                        <p:tgtEl>
                                          <p:spTgt spid="528389"/>
                                        </p:tgtEl>
                                      </p:cBhvr>
                                    </p:animEffect>
                                  </p:childTnLst>
                                </p:cTn>
                              </p:par>
                            </p:childTnLst>
                          </p:cTn>
                        </p:par>
                        <p:par>
                          <p:cTn id="24" fill="hold" nodeType="afterGroup">
                            <p:stCondLst>
                              <p:cond delay="500"/>
                            </p:stCondLst>
                            <p:childTnLst>
                              <p:par>
                                <p:cTn id="25" presetID="4" presetClass="entr" presetSubtype="16" fill="hold" grpId="0" nodeType="afterEffect">
                                  <p:stCondLst>
                                    <p:cond delay="0"/>
                                  </p:stCondLst>
                                  <p:childTnLst>
                                    <p:set>
                                      <p:cBhvr>
                                        <p:cTn id="26" dur="1" fill="hold">
                                          <p:stCondLst>
                                            <p:cond delay="0"/>
                                          </p:stCondLst>
                                        </p:cTn>
                                        <p:tgtEl>
                                          <p:spTgt spid="528400"/>
                                        </p:tgtEl>
                                        <p:attrNameLst>
                                          <p:attrName>style.visibility</p:attrName>
                                        </p:attrNameLst>
                                      </p:cBhvr>
                                      <p:to>
                                        <p:strVal val="visible"/>
                                      </p:to>
                                    </p:set>
                                    <p:animEffect transition="in" filter="box(in)">
                                      <p:cBhvr>
                                        <p:cTn id="27" dur="500"/>
                                        <p:tgtEl>
                                          <p:spTgt spid="528400"/>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528392"/>
                                        </p:tgtEl>
                                        <p:attrNameLst>
                                          <p:attrName>style.visibility</p:attrName>
                                        </p:attrNameLst>
                                      </p:cBhvr>
                                      <p:to>
                                        <p:strVal val="visible"/>
                                      </p:to>
                                    </p:set>
                                    <p:animEffect transition="in" filter="box(in)">
                                      <p:cBhvr>
                                        <p:cTn id="30" dur="500"/>
                                        <p:tgtEl>
                                          <p:spTgt spid="528392"/>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528391"/>
                                        </p:tgtEl>
                                        <p:attrNameLst>
                                          <p:attrName>style.visibility</p:attrName>
                                        </p:attrNameLst>
                                      </p:cBhvr>
                                      <p:to>
                                        <p:strVal val="visible"/>
                                      </p:to>
                                    </p:set>
                                    <p:animEffect transition="in" filter="box(in)">
                                      <p:cBhvr>
                                        <p:cTn id="33" dur="500"/>
                                        <p:tgtEl>
                                          <p:spTgt spid="528391"/>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528394"/>
                                        </p:tgtEl>
                                        <p:attrNameLst>
                                          <p:attrName>style.visibility</p:attrName>
                                        </p:attrNameLst>
                                      </p:cBhvr>
                                      <p:to>
                                        <p:strVal val="visible"/>
                                      </p:to>
                                    </p:set>
                                    <p:animEffect transition="in" filter="box(in)">
                                      <p:cBhvr>
                                        <p:cTn id="36" dur="500"/>
                                        <p:tgtEl>
                                          <p:spTgt spid="5283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528397"/>
                                        </p:tgtEl>
                                        <p:attrNameLst>
                                          <p:attrName>style.visibility</p:attrName>
                                        </p:attrNameLst>
                                      </p:cBhvr>
                                      <p:to>
                                        <p:strVal val="visible"/>
                                      </p:to>
                                    </p:set>
                                    <p:animEffect transition="in" filter="box(in)">
                                      <p:cBhvr>
                                        <p:cTn id="41" dur="500"/>
                                        <p:tgtEl>
                                          <p:spTgt spid="528397"/>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528398"/>
                                        </p:tgtEl>
                                        <p:attrNameLst>
                                          <p:attrName>style.visibility</p:attrName>
                                        </p:attrNameLst>
                                      </p:cBhvr>
                                      <p:to>
                                        <p:strVal val="visible"/>
                                      </p:to>
                                    </p:set>
                                    <p:animEffect transition="in" filter="box(in)">
                                      <p:cBhvr>
                                        <p:cTn id="44" dur="500"/>
                                        <p:tgtEl>
                                          <p:spTgt spid="528398"/>
                                        </p:tgtEl>
                                      </p:cBhvr>
                                    </p:animEffect>
                                  </p:childTnLst>
                                </p:cTn>
                              </p:par>
                            </p:childTnLst>
                          </p:cTn>
                        </p:par>
                        <p:par>
                          <p:cTn id="45" fill="hold" nodeType="afterGroup">
                            <p:stCondLst>
                              <p:cond delay="500"/>
                            </p:stCondLst>
                            <p:childTnLst>
                              <p:par>
                                <p:cTn id="46" presetID="4" presetClass="entr" presetSubtype="16" fill="hold" grpId="0" nodeType="afterEffect">
                                  <p:stCondLst>
                                    <p:cond delay="0"/>
                                  </p:stCondLst>
                                  <p:childTnLst>
                                    <p:set>
                                      <p:cBhvr>
                                        <p:cTn id="47" dur="1" fill="hold">
                                          <p:stCondLst>
                                            <p:cond delay="0"/>
                                          </p:stCondLst>
                                        </p:cTn>
                                        <p:tgtEl>
                                          <p:spTgt spid="528401"/>
                                        </p:tgtEl>
                                        <p:attrNameLst>
                                          <p:attrName>style.visibility</p:attrName>
                                        </p:attrNameLst>
                                      </p:cBhvr>
                                      <p:to>
                                        <p:strVal val="visible"/>
                                      </p:to>
                                    </p:set>
                                    <p:animEffect transition="in" filter="box(in)">
                                      <p:cBhvr>
                                        <p:cTn id="48" dur="500"/>
                                        <p:tgtEl>
                                          <p:spTgt spid="528401"/>
                                        </p:tgtEl>
                                      </p:cBhvr>
                                    </p:animEffect>
                                  </p:childTnLst>
                                </p:cTn>
                              </p:par>
                            </p:childTnLst>
                          </p:cTn>
                        </p:par>
                        <p:par>
                          <p:cTn id="49" fill="hold" nodeType="afterGroup">
                            <p:stCondLst>
                              <p:cond delay="1000"/>
                            </p:stCondLst>
                            <p:childTnLst>
                              <p:par>
                                <p:cTn id="50" presetID="4" presetClass="entr" presetSubtype="16" fill="hold" grpId="0" nodeType="afterEffect">
                                  <p:stCondLst>
                                    <p:cond delay="0"/>
                                  </p:stCondLst>
                                  <p:childTnLst>
                                    <p:set>
                                      <p:cBhvr>
                                        <p:cTn id="51" dur="1" fill="hold">
                                          <p:stCondLst>
                                            <p:cond delay="0"/>
                                          </p:stCondLst>
                                        </p:cTn>
                                        <p:tgtEl>
                                          <p:spTgt spid="528395"/>
                                        </p:tgtEl>
                                        <p:attrNameLst>
                                          <p:attrName>style.visibility</p:attrName>
                                        </p:attrNameLst>
                                      </p:cBhvr>
                                      <p:to>
                                        <p:strVal val="visible"/>
                                      </p:to>
                                    </p:set>
                                    <p:animEffect transition="in" filter="box(in)">
                                      <p:cBhvr>
                                        <p:cTn id="52" dur="500"/>
                                        <p:tgtEl>
                                          <p:spTgt spid="528395"/>
                                        </p:tgtEl>
                                      </p:cBhvr>
                                    </p:animEffect>
                                  </p:childTnLst>
                                </p:cTn>
                              </p:par>
                            </p:childTnLst>
                          </p:cTn>
                        </p:par>
                        <p:par>
                          <p:cTn id="53" fill="hold" nodeType="afterGroup">
                            <p:stCondLst>
                              <p:cond delay="1500"/>
                            </p:stCondLst>
                            <p:childTnLst>
                              <p:par>
                                <p:cTn id="54" presetID="4" presetClass="entr" presetSubtype="16" fill="hold" grpId="0" nodeType="afterEffect">
                                  <p:stCondLst>
                                    <p:cond delay="0"/>
                                  </p:stCondLst>
                                  <p:childTnLst>
                                    <p:set>
                                      <p:cBhvr>
                                        <p:cTn id="55" dur="1" fill="hold">
                                          <p:stCondLst>
                                            <p:cond delay="0"/>
                                          </p:stCondLst>
                                        </p:cTn>
                                        <p:tgtEl>
                                          <p:spTgt spid="528396"/>
                                        </p:tgtEl>
                                        <p:attrNameLst>
                                          <p:attrName>style.visibility</p:attrName>
                                        </p:attrNameLst>
                                      </p:cBhvr>
                                      <p:to>
                                        <p:strVal val="visible"/>
                                      </p:to>
                                    </p:set>
                                    <p:animEffect transition="in" filter="box(in)">
                                      <p:cBhvr>
                                        <p:cTn id="56" dur="500"/>
                                        <p:tgtEl>
                                          <p:spTgt spid="528396"/>
                                        </p:tgtEl>
                                      </p:cBhvr>
                                    </p:animEffect>
                                  </p:childTnLst>
                                </p:cTn>
                              </p:par>
                            </p:childTnLst>
                          </p:cTn>
                        </p:par>
                        <p:par>
                          <p:cTn id="57" fill="hold" nodeType="afterGroup">
                            <p:stCondLst>
                              <p:cond delay="2000"/>
                            </p:stCondLst>
                            <p:childTnLst>
                              <p:par>
                                <p:cTn id="58" presetID="4" presetClass="entr" presetSubtype="16" fill="hold" grpId="0" nodeType="afterEffect">
                                  <p:stCondLst>
                                    <p:cond delay="0"/>
                                  </p:stCondLst>
                                  <p:childTnLst>
                                    <p:set>
                                      <p:cBhvr>
                                        <p:cTn id="59" dur="1" fill="hold">
                                          <p:stCondLst>
                                            <p:cond delay="0"/>
                                          </p:stCondLst>
                                        </p:cTn>
                                        <p:tgtEl>
                                          <p:spTgt spid="528402"/>
                                        </p:tgtEl>
                                        <p:attrNameLst>
                                          <p:attrName>style.visibility</p:attrName>
                                        </p:attrNameLst>
                                      </p:cBhvr>
                                      <p:to>
                                        <p:strVal val="visible"/>
                                      </p:to>
                                    </p:set>
                                    <p:animEffect transition="in" filter="box(in)">
                                      <p:cBhvr>
                                        <p:cTn id="60" dur="500"/>
                                        <p:tgtEl>
                                          <p:spTgt spid="528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8" grpId="0" animBg="1"/>
      <p:bldP spid="528389" grpId="0" animBg="1"/>
      <p:bldP spid="528390" grpId="0" animBg="1"/>
      <p:bldP spid="528391" grpId="0" animBg="1"/>
      <p:bldP spid="528392" grpId="0" animBg="1"/>
      <p:bldP spid="528393" grpId="0" animBg="1"/>
      <p:bldP spid="528394" grpId="0" animBg="1"/>
      <p:bldP spid="528395" grpId="0" animBg="1"/>
      <p:bldP spid="528396" grpId="0" animBg="1"/>
      <p:bldP spid="528397" grpId="0" animBg="1"/>
      <p:bldP spid="528398" grpId="0" animBg="1"/>
      <p:bldP spid="528399" grpId="0" animBg="1"/>
      <p:bldP spid="528400" grpId="0" animBg="1"/>
      <p:bldP spid="528401" grpId="0" animBg="1"/>
      <p:bldP spid="52840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zh-CN" altLang="en-US" dirty="0">
                <a:ea typeface="宋体" pitchFamily="2" charset="-122"/>
              </a:rPr>
              <a:t>基于环境学习的信道预测</a:t>
            </a:r>
          </a:p>
        </p:txBody>
      </p:sp>
      <p:sp>
        <p:nvSpPr>
          <p:cNvPr id="87043" name="Rectangle 3"/>
          <p:cNvSpPr>
            <a:spLocks noGrp="1" noChangeArrowheads="1"/>
          </p:cNvSpPr>
          <p:nvPr>
            <p:ph type="body" idx="1"/>
          </p:nvPr>
        </p:nvSpPr>
        <p:spPr/>
        <p:txBody>
          <a:bodyPr/>
          <a:lstStyle/>
          <a:p>
            <a:pPr eaLnBrk="1" hangingPunct="1"/>
            <a:endParaRPr lang="zh-CN" altLang="en-US" dirty="0">
              <a:ea typeface="宋体" pitchFamily="2" charset="-122"/>
            </a:endParaRPr>
          </a:p>
        </p:txBody>
      </p:sp>
      <p:graphicFrame>
        <p:nvGraphicFramePr>
          <p:cNvPr id="87044" name="Object 4"/>
          <p:cNvGraphicFramePr>
            <a:graphicFrameLocks noChangeAspect="1"/>
          </p:cNvGraphicFramePr>
          <p:nvPr>
            <p:extLst>
              <p:ext uri="{D42A27DB-BD31-4B8C-83A1-F6EECF244321}">
                <p14:modId xmlns:p14="http://schemas.microsoft.com/office/powerpoint/2010/main" val="2733657118"/>
              </p:ext>
            </p:extLst>
          </p:nvPr>
        </p:nvGraphicFramePr>
        <p:xfrm>
          <a:off x="1979613" y="1412776"/>
          <a:ext cx="5364162" cy="4175125"/>
        </p:xfrm>
        <a:graphic>
          <a:graphicData uri="http://schemas.openxmlformats.org/presentationml/2006/ole">
            <mc:AlternateContent xmlns:mc="http://schemas.openxmlformats.org/markup-compatibility/2006">
              <mc:Choice xmlns:v="urn:schemas-microsoft-com:vml" Requires="v">
                <p:oleObj spid="_x0000_s72728" name="Visio" r:id="rId3" imgW="2465222" imgH="1259205" progId="Visio.Drawing.6">
                  <p:embed/>
                </p:oleObj>
              </mc:Choice>
              <mc:Fallback>
                <p:oleObj name="Visio" r:id="rId3" imgW="2465222" imgH="125920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412776"/>
                        <a:ext cx="5364162"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0437" name="Text Box 5"/>
          <p:cNvSpPr txBox="1">
            <a:spLocks noChangeArrowheads="1"/>
          </p:cNvSpPr>
          <p:nvPr/>
        </p:nvSpPr>
        <p:spPr bwMode="auto">
          <a:xfrm>
            <a:off x="271463" y="2565301"/>
            <a:ext cx="1708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eaLnBrk="1" hangingPunct="1"/>
            <a:r>
              <a:rPr lang="zh-CN" altLang="en-US" sz="2000">
                <a:solidFill>
                  <a:srgbClr val="0000CC"/>
                </a:solidFill>
                <a:latin typeface="Times New Roman" pitchFamily="18" charset="0"/>
                <a:ea typeface="宋体" pitchFamily="2" charset="-122"/>
              </a:rPr>
              <a:t>如散射体个数</a:t>
            </a:r>
          </a:p>
          <a:p>
            <a:pPr algn="l" eaLnBrk="1" hangingPunct="1"/>
            <a:r>
              <a:rPr lang="zh-CN" altLang="en-US" sz="2000">
                <a:solidFill>
                  <a:srgbClr val="0000CC"/>
                </a:solidFill>
                <a:latin typeface="Times New Roman" pitchFamily="18" charset="0"/>
                <a:ea typeface="宋体" pitchFamily="2" charset="-122"/>
              </a:rPr>
              <a:t>入射角、时延</a:t>
            </a:r>
          </a:p>
          <a:p>
            <a:pPr algn="l" eaLnBrk="1" hangingPunct="1"/>
            <a:r>
              <a:rPr lang="zh-CN" altLang="en-US" sz="2000">
                <a:solidFill>
                  <a:srgbClr val="0000CC"/>
                </a:solidFill>
                <a:latin typeface="Times New Roman" pitchFamily="18" charset="0"/>
                <a:ea typeface="宋体" pitchFamily="2" charset="-122"/>
              </a:rPr>
              <a:t>角度扩展等</a:t>
            </a:r>
          </a:p>
        </p:txBody>
      </p:sp>
      <p:sp>
        <p:nvSpPr>
          <p:cNvPr id="530438" name="Text Box 6"/>
          <p:cNvSpPr txBox="1">
            <a:spLocks noChangeArrowheads="1"/>
          </p:cNvSpPr>
          <p:nvPr/>
        </p:nvSpPr>
        <p:spPr bwMode="auto">
          <a:xfrm>
            <a:off x="468313" y="3789263"/>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eaLnBrk="1" hangingPunct="1"/>
            <a:r>
              <a:rPr lang="zh-CN" altLang="en-US" sz="2000">
                <a:solidFill>
                  <a:srgbClr val="0000CC"/>
                </a:solidFill>
                <a:latin typeface="Times New Roman" pitchFamily="18" charset="0"/>
                <a:ea typeface="宋体" pitchFamily="2" charset="-122"/>
              </a:rPr>
              <a:t>如各方向的</a:t>
            </a:r>
          </a:p>
          <a:p>
            <a:pPr algn="l" eaLnBrk="1" hangingPunct="1"/>
            <a:r>
              <a:rPr lang="zh-CN" altLang="en-US" sz="2000">
                <a:solidFill>
                  <a:srgbClr val="0000CC"/>
                </a:solidFill>
                <a:latin typeface="Times New Roman" pitchFamily="18" charset="0"/>
                <a:ea typeface="宋体" pitchFamily="2" charset="-122"/>
              </a:rPr>
              <a:t>复增益等</a:t>
            </a:r>
          </a:p>
        </p:txBody>
      </p:sp>
      <p:sp>
        <p:nvSpPr>
          <p:cNvPr id="530439" name="Text Box 7"/>
          <p:cNvSpPr txBox="1">
            <a:spLocks noChangeArrowheads="1"/>
          </p:cNvSpPr>
          <p:nvPr/>
        </p:nvSpPr>
        <p:spPr bwMode="auto">
          <a:xfrm>
            <a:off x="7308850" y="3284438"/>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eaLnBrk="1" hangingPunct="1"/>
            <a:r>
              <a:rPr lang="zh-CN" altLang="en-US" sz="2000">
                <a:solidFill>
                  <a:srgbClr val="0000CC"/>
                </a:solidFill>
                <a:latin typeface="Times New Roman" pitchFamily="18" charset="0"/>
                <a:ea typeface="宋体" pitchFamily="2" charset="-122"/>
              </a:rPr>
              <a:t>如移动速度</a:t>
            </a:r>
          </a:p>
        </p:txBody>
      </p:sp>
      <p:sp>
        <p:nvSpPr>
          <p:cNvPr id="530440" name="Line 8"/>
          <p:cNvSpPr>
            <a:spLocks noChangeShapeType="1"/>
          </p:cNvSpPr>
          <p:nvPr/>
        </p:nvSpPr>
        <p:spPr bwMode="auto">
          <a:xfrm flipH="1">
            <a:off x="6877050" y="2347813"/>
            <a:ext cx="503238" cy="64928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41" name="Text Box 9"/>
          <p:cNvSpPr txBox="1">
            <a:spLocks noChangeArrowheads="1"/>
          </p:cNvSpPr>
          <p:nvPr/>
        </p:nvSpPr>
        <p:spPr bwMode="auto">
          <a:xfrm>
            <a:off x="7235825" y="1989038"/>
            <a:ext cx="650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eaLnBrk="1" hangingPunct="1"/>
            <a:r>
              <a:rPr lang="en-US" altLang="zh-CN" sz="2000">
                <a:latin typeface="Times New Roman" pitchFamily="18" charset="0"/>
                <a:ea typeface="宋体" pitchFamily="2" charset="-122"/>
              </a:rPr>
              <a:t>GPS</a:t>
            </a:r>
          </a:p>
        </p:txBody>
      </p:sp>
      <p:sp>
        <p:nvSpPr>
          <p:cNvPr id="530442" name="Freeform 10"/>
          <p:cNvSpPr>
            <a:spLocks/>
          </p:cNvSpPr>
          <p:nvPr/>
        </p:nvSpPr>
        <p:spPr bwMode="auto">
          <a:xfrm>
            <a:off x="3419475" y="2781201"/>
            <a:ext cx="2376488" cy="431800"/>
          </a:xfrm>
          <a:custGeom>
            <a:avLst/>
            <a:gdLst>
              <a:gd name="T0" fmla="*/ 2147483647 w 1497"/>
              <a:gd name="T1" fmla="*/ 2147483647 h 272"/>
              <a:gd name="T2" fmla="*/ 2147483647 w 1497"/>
              <a:gd name="T3" fmla="*/ 2147483647 h 272"/>
              <a:gd name="T4" fmla="*/ 0 w 1497"/>
              <a:gd name="T5" fmla="*/ 0 h 272"/>
              <a:gd name="T6" fmla="*/ 0 60000 65536"/>
              <a:gd name="T7" fmla="*/ 0 60000 65536"/>
              <a:gd name="T8" fmla="*/ 0 60000 65536"/>
            </a:gdLst>
            <a:ahLst/>
            <a:cxnLst>
              <a:cxn ang="T6">
                <a:pos x="T0" y="T1"/>
              </a:cxn>
              <a:cxn ang="T7">
                <a:pos x="T2" y="T3"/>
              </a:cxn>
              <a:cxn ang="T8">
                <a:pos x="T4" y="T5"/>
              </a:cxn>
            </a:cxnLst>
            <a:rect l="0" t="0" r="r" b="b"/>
            <a:pathLst>
              <a:path w="1497" h="272">
                <a:moveTo>
                  <a:pt x="1497" y="272"/>
                </a:moveTo>
                <a:cubicBezTo>
                  <a:pt x="1372" y="181"/>
                  <a:pt x="1247" y="90"/>
                  <a:pt x="998" y="45"/>
                </a:cubicBezTo>
                <a:cubicBezTo>
                  <a:pt x="749" y="0"/>
                  <a:pt x="159" y="7"/>
                  <a:pt x="0" y="0"/>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43" name="Freeform 11"/>
          <p:cNvSpPr>
            <a:spLocks/>
          </p:cNvSpPr>
          <p:nvPr/>
        </p:nvSpPr>
        <p:spPr bwMode="auto">
          <a:xfrm>
            <a:off x="3419475" y="3213001"/>
            <a:ext cx="1033463" cy="1655762"/>
          </a:xfrm>
          <a:custGeom>
            <a:avLst/>
            <a:gdLst>
              <a:gd name="T0" fmla="*/ 2147483647 w 651"/>
              <a:gd name="T1" fmla="*/ 2147483647 h 1043"/>
              <a:gd name="T2" fmla="*/ 2147483647 w 651"/>
              <a:gd name="T3" fmla="*/ 2147483647 h 1043"/>
              <a:gd name="T4" fmla="*/ 0 w 651"/>
              <a:gd name="T5" fmla="*/ 0 h 1043"/>
              <a:gd name="T6" fmla="*/ 0 60000 65536"/>
              <a:gd name="T7" fmla="*/ 0 60000 65536"/>
              <a:gd name="T8" fmla="*/ 0 60000 65536"/>
            </a:gdLst>
            <a:ahLst/>
            <a:cxnLst>
              <a:cxn ang="T6">
                <a:pos x="T0" y="T1"/>
              </a:cxn>
              <a:cxn ang="T7">
                <a:pos x="T2" y="T3"/>
              </a:cxn>
              <a:cxn ang="T8">
                <a:pos x="T4" y="T5"/>
              </a:cxn>
            </a:cxnLst>
            <a:rect l="0" t="0" r="r" b="b"/>
            <a:pathLst>
              <a:path w="651" h="1043">
                <a:moveTo>
                  <a:pt x="635" y="1043"/>
                </a:moveTo>
                <a:cubicBezTo>
                  <a:pt x="643" y="812"/>
                  <a:pt x="651" y="582"/>
                  <a:pt x="545" y="408"/>
                </a:cubicBezTo>
                <a:cubicBezTo>
                  <a:pt x="439" y="234"/>
                  <a:pt x="76" y="68"/>
                  <a:pt x="0" y="0"/>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44" name="Text Box 12"/>
          <p:cNvSpPr txBox="1">
            <a:spLocks noChangeArrowheads="1"/>
          </p:cNvSpPr>
          <p:nvPr/>
        </p:nvSpPr>
        <p:spPr bwMode="auto">
          <a:xfrm>
            <a:off x="2484438" y="2149376"/>
            <a:ext cx="1077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eaLnBrk="1" hangingPunct="1"/>
            <a:r>
              <a:rPr lang="en-US" altLang="zh-CN" sz="2000" b="1">
                <a:solidFill>
                  <a:srgbClr val="FF0000"/>
                </a:solidFill>
                <a:latin typeface="Times New Roman" pitchFamily="18" charset="0"/>
                <a:ea typeface="宋体" pitchFamily="2" charset="-122"/>
              </a:rPr>
              <a:t>1</a:t>
            </a:r>
            <a:r>
              <a:rPr lang="zh-CN" altLang="en-US" sz="2000" b="1">
                <a:solidFill>
                  <a:srgbClr val="FF0000"/>
                </a:solidFill>
                <a:latin typeface="Times New Roman" pitchFamily="18" charset="0"/>
                <a:ea typeface="宋体" pitchFamily="2" charset="-122"/>
              </a:rPr>
              <a:t>、学习</a:t>
            </a:r>
          </a:p>
        </p:txBody>
      </p:sp>
      <p:sp>
        <p:nvSpPr>
          <p:cNvPr id="530445" name="Freeform 13"/>
          <p:cNvSpPr>
            <a:spLocks/>
          </p:cNvSpPr>
          <p:nvPr/>
        </p:nvSpPr>
        <p:spPr bwMode="auto">
          <a:xfrm>
            <a:off x="3348038" y="3117751"/>
            <a:ext cx="1223962" cy="742950"/>
          </a:xfrm>
          <a:custGeom>
            <a:avLst/>
            <a:gdLst>
              <a:gd name="T0" fmla="*/ 0 w 771"/>
              <a:gd name="T1" fmla="*/ 2147483647 h 468"/>
              <a:gd name="T2" fmla="*/ 2147483647 w 771"/>
              <a:gd name="T3" fmla="*/ 2147483647 h 468"/>
              <a:gd name="T4" fmla="*/ 2147483647 w 771"/>
              <a:gd name="T5" fmla="*/ 2147483647 h 468"/>
              <a:gd name="T6" fmla="*/ 2147483647 w 771"/>
              <a:gd name="T7" fmla="*/ 2147483647 h 4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1" h="468">
                <a:moveTo>
                  <a:pt x="0" y="14"/>
                </a:moveTo>
                <a:cubicBezTo>
                  <a:pt x="238" y="7"/>
                  <a:pt x="477" y="0"/>
                  <a:pt x="590" y="60"/>
                </a:cubicBezTo>
                <a:cubicBezTo>
                  <a:pt x="703" y="120"/>
                  <a:pt x="771" y="309"/>
                  <a:pt x="680" y="377"/>
                </a:cubicBezTo>
                <a:cubicBezTo>
                  <a:pt x="589" y="445"/>
                  <a:pt x="317" y="456"/>
                  <a:pt x="45" y="468"/>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46" name="Freeform 14"/>
          <p:cNvSpPr>
            <a:spLocks/>
          </p:cNvSpPr>
          <p:nvPr/>
        </p:nvSpPr>
        <p:spPr bwMode="auto">
          <a:xfrm>
            <a:off x="3419475" y="3573363"/>
            <a:ext cx="2447925" cy="503238"/>
          </a:xfrm>
          <a:custGeom>
            <a:avLst/>
            <a:gdLst>
              <a:gd name="T0" fmla="*/ 2147483647 w 1542"/>
              <a:gd name="T1" fmla="*/ 0 h 317"/>
              <a:gd name="T2" fmla="*/ 2147483647 w 1542"/>
              <a:gd name="T3" fmla="*/ 2147483647 h 317"/>
              <a:gd name="T4" fmla="*/ 0 w 1542"/>
              <a:gd name="T5" fmla="*/ 2147483647 h 317"/>
              <a:gd name="T6" fmla="*/ 0 60000 65536"/>
              <a:gd name="T7" fmla="*/ 0 60000 65536"/>
              <a:gd name="T8" fmla="*/ 0 60000 65536"/>
            </a:gdLst>
            <a:ahLst/>
            <a:cxnLst>
              <a:cxn ang="T6">
                <a:pos x="T0" y="T1"/>
              </a:cxn>
              <a:cxn ang="T7">
                <a:pos x="T2" y="T3"/>
              </a:cxn>
              <a:cxn ang="T8">
                <a:pos x="T4" y="T5"/>
              </a:cxn>
            </a:cxnLst>
            <a:rect l="0" t="0" r="r" b="b"/>
            <a:pathLst>
              <a:path w="1542" h="317">
                <a:moveTo>
                  <a:pt x="1542" y="0"/>
                </a:moveTo>
                <a:cubicBezTo>
                  <a:pt x="1285" y="86"/>
                  <a:pt x="1028" y="173"/>
                  <a:pt x="771" y="226"/>
                </a:cubicBezTo>
                <a:cubicBezTo>
                  <a:pt x="514" y="279"/>
                  <a:pt x="257" y="298"/>
                  <a:pt x="0" y="317"/>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47" name="Freeform 15"/>
          <p:cNvSpPr>
            <a:spLocks/>
          </p:cNvSpPr>
          <p:nvPr/>
        </p:nvSpPr>
        <p:spPr bwMode="auto">
          <a:xfrm>
            <a:off x="3492500" y="4040088"/>
            <a:ext cx="1176338" cy="828675"/>
          </a:xfrm>
          <a:custGeom>
            <a:avLst/>
            <a:gdLst>
              <a:gd name="T0" fmla="*/ 2147483647 w 741"/>
              <a:gd name="T1" fmla="*/ 2147483647 h 522"/>
              <a:gd name="T2" fmla="*/ 2147483647 w 741"/>
              <a:gd name="T3" fmla="*/ 2147483647 h 522"/>
              <a:gd name="T4" fmla="*/ 0 w 741"/>
              <a:gd name="T5" fmla="*/ 2147483647 h 522"/>
              <a:gd name="T6" fmla="*/ 0 60000 65536"/>
              <a:gd name="T7" fmla="*/ 0 60000 65536"/>
              <a:gd name="T8" fmla="*/ 0 60000 65536"/>
            </a:gdLst>
            <a:ahLst/>
            <a:cxnLst>
              <a:cxn ang="T6">
                <a:pos x="T0" y="T1"/>
              </a:cxn>
              <a:cxn ang="T7">
                <a:pos x="T2" y="T3"/>
              </a:cxn>
              <a:cxn ang="T8">
                <a:pos x="T4" y="T5"/>
              </a:cxn>
            </a:cxnLst>
            <a:rect l="0" t="0" r="r" b="b"/>
            <a:pathLst>
              <a:path w="741" h="522">
                <a:moveTo>
                  <a:pt x="635" y="522"/>
                </a:moveTo>
                <a:cubicBezTo>
                  <a:pt x="688" y="329"/>
                  <a:pt x="741" y="136"/>
                  <a:pt x="635" y="68"/>
                </a:cubicBezTo>
                <a:cubicBezTo>
                  <a:pt x="529" y="0"/>
                  <a:pt x="264" y="57"/>
                  <a:pt x="0" y="114"/>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48" name="Freeform 16"/>
          <p:cNvSpPr>
            <a:spLocks/>
          </p:cNvSpPr>
          <p:nvPr/>
        </p:nvSpPr>
        <p:spPr bwMode="auto">
          <a:xfrm>
            <a:off x="3348038" y="3536851"/>
            <a:ext cx="1511300" cy="1260475"/>
          </a:xfrm>
          <a:custGeom>
            <a:avLst/>
            <a:gdLst>
              <a:gd name="T0" fmla="*/ 0 w 952"/>
              <a:gd name="T1" fmla="*/ 2147483647 h 794"/>
              <a:gd name="T2" fmla="*/ 2147483647 w 952"/>
              <a:gd name="T3" fmla="*/ 2147483647 h 794"/>
              <a:gd name="T4" fmla="*/ 2147483647 w 952"/>
              <a:gd name="T5" fmla="*/ 2147483647 h 794"/>
              <a:gd name="T6" fmla="*/ 0 60000 65536"/>
              <a:gd name="T7" fmla="*/ 0 60000 65536"/>
              <a:gd name="T8" fmla="*/ 0 60000 65536"/>
            </a:gdLst>
            <a:ahLst/>
            <a:cxnLst>
              <a:cxn ang="T6">
                <a:pos x="T0" y="T1"/>
              </a:cxn>
              <a:cxn ang="T7">
                <a:pos x="T2" y="T3"/>
              </a:cxn>
              <a:cxn ang="T8">
                <a:pos x="T4" y="T5"/>
              </a:cxn>
            </a:cxnLst>
            <a:rect l="0" t="0" r="r" b="b"/>
            <a:pathLst>
              <a:path w="952" h="794">
                <a:moveTo>
                  <a:pt x="0" y="113"/>
                </a:moveTo>
                <a:cubicBezTo>
                  <a:pt x="283" y="56"/>
                  <a:pt x="567" y="0"/>
                  <a:pt x="726" y="113"/>
                </a:cubicBezTo>
                <a:cubicBezTo>
                  <a:pt x="885" y="226"/>
                  <a:pt x="918" y="510"/>
                  <a:pt x="952" y="794"/>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49" name="Freeform 17"/>
          <p:cNvSpPr>
            <a:spLocks/>
          </p:cNvSpPr>
          <p:nvPr/>
        </p:nvSpPr>
        <p:spPr bwMode="auto">
          <a:xfrm>
            <a:off x="3419475" y="2852638"/>
            <a:ext cx="1584325" cy="1871663"/>
          </a:xfrm>
          <a:custGeom>
            <a:avLst/>
            <a:gdLst>
              <a:gd name="T0" fmla="*/ 0 w 998"/>
              <a:gd name="T1" fmla="*/ 0 h 1179"/>
              <a:gd name="T2" fmla="*/ 2147483647 w 998"/>
              <a:gd name="T3" fmla="*/ 2147483647 h 1179"/>
              <a:gd name="T4" fmla="*/ 2147483647 w 998"/>
              <a:gd name="T5" fmla="*/ 2147483647 h 1179"/>
              <a:gd name="T6" fmla="*/ 0 60000 65536"/>
              <a:gd name="T7" fmla="*/ 0 60000 65536"/>
              <a:gd name="T8" fmla="*/ 0 60000 65536"/>
            </a:gdLst>
            <a:ahLst/>
            <a:cxnLst>
              <a:cxn ang="T6">
                <a:pos x="T0" y="T1"/>
              </a:cxn>
              <a:cxn ang="T7">
                <a:pos x="T2" y="T3"/>
              </a:cxn>
              <a:cxn ang="T8">
                <a:pos x="T4" y="T5"/>
              </a:cxn>
            </a:cxnLst>
            <a:rect l="0" t="0" r="r" b="b"/>
            <a:pathLst>
              <a:path w="998" h="1179">
                <a:moveTo>
                  <a:pt x="0" y="0"/>
                </a:moveTo>
                <a:cubicBezTo>
                  <a:pt x="302" y="15"/>
                  <a:pt x="605" y="31"/>
                  <a:pt x="771" y="227"/>
                </a:cubicBezTo>
                <a:cubicBezTo>
                  <a:pt x="937" y="423"/>
                  <a:pt x="967" y="801"/>
                  <a:pt x="998" y="1179"/>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50" name="Freeform 18"/>
          <p:cNvSpPr>
            <a:spLocks/>
          </p:cNvSpPr>
          <p:nvPr/>
        </p:nvSpPr>
        <p:spPr bwMode="auto">
          <a:xfrm>
            <a:off x="5040313" y="3201888"/>
            <a:ext cx="755650" cy="1522413"/>
          </a:xfrm>
          <a:custGeom>
            <a:avLst/>
            <a:gdLst>
              <a:gd name="T0" fmla="*/ 2147483647 w 476"/>
              <a:gd name="T1" fmla="*/ 2147483647 h 959"/>
              <a:gd name="T2" fmla="*/ 2147483647 w 476"/>
              <a:gd name="T3" fmla="*/ 2147483647 h 959"/>
              <a:gd name="T4" fmla="*/ 2147483647 w 476"/>
              <a:gd name="T5" fmla="*/ 2147483647 h 959"/>
              <a:gd name="T6" fmla="*/ 0 60000 65536"/>
              <a:gd name="T7" fmla="*/ 0 60000 65536"/>
              <a:gd name="T8" fmla="*/ 0 60000 65536"/>
            </a:gdLst>
            <a:ahLst/>
            <a:cxnLst>
              <a:cxn ang="T6">
                <a:pos x="T0" y="T1"/>
              </a:cxn>
              <a:cxn ang="T7">
                <a:pos x="T2" y="T3"/>
              </a:cxn>
              <a:cxn ang="T8">
                <a:pos x="T4" y="T5"/>
              </a:cxn>
            </a:cxnLst>
            <a:rect l="0" t="0" r="r" b="b"/>
            <a:pathLst>
              <a:path w="476" h="959">
                <a:moveTo>
                  <a:pt x="476" y="98"/>
                </a:moveTo>
                <a:cubicBezTo>
                  <a:pt x="306" y="49"/>
                  <a:pt x="136" y="0"/>
                  <a:pt x="68" y="143"/>
                </a:cubicBezTo>
                <a:cubicBezTo>
                  <a:pt x="0" y="286"/>
                  <a:pt x="61" y="800"/>
                  <a:pt x="68" y="959"/>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51" name="Text Box 19"/>
          <p:cNvSpPr txBox="1">
            <a:spLocks noChangeArrowheads="1"/>
          </p:cNvSpPr>
          <p:nvPr/>
        </p:nvSpPr>
        <p:spPr bwMode="auto">
          <a:xfrm>
            <a:off x="2700338" y="4382988"/>
            <a:ext cx="1844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eaLnBrk="1" hangingPunct="1"/>
            <a:r>
              <a:rPr lang="en-US" altLang="zh-CN" sz="2000" b="1">
                <a:solidFill>
                  <a:srgbClr val="FF0000"/>
                </a:solidFill>
                <a:latin typeface="Times New Roman" pitchFamily="18" charset="0"/>
                <a:ea typeface="宋体" pitchFamily="2" charset="-122"/>
              </a:rPr>
              <a:t>2</a:t>
            </a:r>
            <a:r>
              <a:rPr lang="zh-CN" altLang="en-US" sz="2000" b="1">
                <a:solidFill>
                  <a:srgbClr val="FF0000"/>
                </a:solidFill>
                <a:latin typeface="Times New Roman" pitchFamily="18" charset="0"/>
                <a:ea typeface="宋体" pitchFamily="2" charset="-122"/>
              </a:rPr>
              <a:t>、参数化估计</a:t>
            </a:r>
          </a:p>
        </p:txBody>
      </p:sp>
      <p:sp>
        <p:nvSpPr>
          <p:cNvPr id="530452" name="Text Box 20"/>
          <p:cNvSpPr txBox="1">
            <a:spLocks noChangeArrowheads="1"/>
          </p:cNvSpPr>
          <p:nvPr/>
        </p:nvSpPr>
        <p:spPr bwMode="auto">
          <a:xfrm>
            <a:off x="5292725" y="4238526"/>
            <a:ext cx="1077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eaLnBrk="1" hangingPunct="1"/>
            <a:r>
              <a:rPr lang="en-US" altLang="zh-CN" sz="2000" b="1">
                <a:solidFill>
                  <a:srgbClr val="FF0000"/>
                </a:solidFill>
                <a:latin typeface="Times New Roman" pitchFamily="18" charset="0"/>
                <a:ea typeface="宋体" pitchFamily="2" charset="-122"/>
              </a:rPr>
              <a:t>3</a:t>
            </a:r>
            <a:r>
              <a:rPr lang="zh-CN" altLang="en-US" sz="2000" b="1">
                <a:solidFill>
                  <a:srgbClr val="FF0000"/>
                </a:solidFill>
                <a:latin typeface="Times New Roman" pitchFamily="18" charset="0"/>
                <a:ea typeface="宋体" pitchFamily="2" charset="-122"/>
              </a:rPr>
              <a:t>、预测</a:t>
            </a:r>
          </a:p>
        </p:txBody>
      </p:sp>
    </p:spTree>
    <p:extLst>
      <p:ext uri="{BB962C8B-B14F-4D97-AF65-F5344CB8AC3E}">
        <p14:creationId xmlns:p14="http://schemas.microsoft.com/office/powerpoint/2010/main" val="2317939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04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04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04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04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044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30442"/>
                                        </p:tgtEl>
                                        <p:attrNameLst>
                                          <p:attrName>style.visibility</p:attrName>
                                        </p:attrNameLst>
                                      </p:cBhvr>
                                      <p:to>
                                        <p:strVal val="visible"/>
                                      </p:to>
                                    </p:set>
                                    <p:animEffect transition="in" filter="fade">
                                      <p:cBhvr>
                                        <p:cTn id="25" dur="2000"/>
                                        <p:tgtEl>
                                          <p:spTgt spid="5304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30443"/>
                                        </p:tgtEl>
                                        <p:attrNameLst>
                                          <p:attrName>style.visibility</p:attrName>
                                        </p:attrNameLst>
                                      </p:cBhvr>
                                      <p:to>
                                        <p:strVal val="visible"/>
                                      </p:to>
                                    </p:set>
                                    <p:animEffect transition="in" filter="fade">
                                      <p:cBhvr>
                                        <p:cTn id="28" dur="2000"/>
                                        <p:tgtEl>
                                          <p:spTgt spid="5304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0444"/>
                                        </p:tgtEl>
                                        <p:attrNameLst>
                                          <p:attrName>style.visibility</p:attrName>
                                        </p:attrNameLst>
                                      </p:cBhvr>
                                      <p:to>
                                        <p:strVal val="visible"/>
                                      </p:to>
                                    </p:set>
                                    <p:animEffect transition="in" filter="fade">
                                      <p:cBhvr>
                                        <p:cTn id="31" dur="2000"/>
                                        <p:tgtEl>
                                          <p:spTgt spid="53044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xit" presetSubtype="0" fill="hold" grpId="1" nodeType="clickEffect">
                                  <p:stCondLst>
                                    <p:cond delay="0"/>
                                  </p:stCondLst>
                                  <p:childTnLst>
                                    <p:animEffect transition="out" filter="fade">
                                      <p:cBhvr>
                                        <p:cTn id="35" dur="2000"/>
                                        <p:tgtEl>
                                          <p:spTgt spid="530442"/>
                                        </p:tgtEl>
                                      </p:cBhvr>
                                    </p:animEffect>
                                    <p:set>
                                      <p:cBhvr>
                                        <p:cTn id="36" dur="1" fill="hold">
                                          <p:stCondLst>
                                            <p:cond delay="1999"/>
                                          </p:stCondLst>
                                        </p:cTn>
                                        <p:tgtEl>
                                          <p:spTgt spid="53044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2000"/>
                                        <p:tgtEl>
                                          <p:spTgt spid="530443"/>
                                        </p:tgtEl>
                                      </p:cBhvr>
                                    </p:animEffect>
                                    <p:set>
                                      <p:cBhvr>
                                        <p:cTn id="39" dur="1" fill="hold">
                                          <p:stCondLst>
                                            <p:cond delay="1999"/>
                                          </p:stCondLst>
                                        </p:cTn>
                                        <p:tgtEl>
                                          <p:spTgt spid="530443"/>
                                        </p:tgtEl>
                                        <p:attrNameLst>
                                          <p:attrName>style.visibility</p:attrName>
                                        </p:attrNameLst>
                                      </p:cBhvr>
                                      <p:to>
                                        <p:strVal val="hidden"/>
                                      </p:to>
                                    </p:set>
                                  </p:childTnLst>
                                </p:cTn>
                              </p:par>
                            </p:childTnLst>
                          </p:cTn>
                        </p:par>
                        <p:par>
                          <p:cTn id="40" fill="hold" nodeType="afterGroup">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530447"/>
                                        </p:tgtEl>
                                        <p:attrNameLst>
                                          <p:attrName>style.visibility</p:attrName>
                                        </p:attrNameLst>
                                      </p:cBhvr>
                                      <p:to>
                                        <p:strVal val="visible"/>
                                      </p:to>
                                    </p:set>
                                    <p:animEffect transition="in" filter="fade">
                                      <p:cBhvr>
                                        <p:cTn id="43" dur="2000"/>
                                        <p:tgtEl>
                                          <p:spTgt spid="53044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30446"/>
                                        </p:tgtEl>
                                        <p:attrNameLst>
                                          <p:attrName>style.visibility</p:attrName>
                                        </p:attrNameLst>
                                      </p:cBhvr>
                                      <p:to>
                                        <p:strVal val="visible"/>
                                      </p:to>
                                    </p:set>
                                    <p:animEffect transition="in" filter="fade">
                                      <p:cBhvr>
                                        <p:cTn id="46" dur="2000"/>
                                        <p:tgtEl>
                                          <p:spTgt spid="5304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0445"/>
                                        </p:tgtEl>
                                        <p:attrNameLst>
                                          <p:attrName>style.visibility</p:attrName>
                                        </p:attrNameLst>
                                      </p:cBhvr>
                                      <p:to>
                                        <p:strVal val="visible"/>
                                      </p:to>
                                    </p:set>
                                    <p:animEffect transition="in" filter="fade">
                                      <p:cBhvr>
                                        <p:cTn id="49" dur="2000"/>
                                        <p:tgtEl>
                                          <p:spTgt spid="5304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30451"/>
                                        </p:tgtEl>
                                        <p:attrNameLst>
                                          <p:attrName>style.visibility</p:attrName>
                                        </p:attrNameLst>
                                      </p:cBhvr>
                                      <p:to>
                                        <p:strVal val="visible"/>
                                      </p:to>
                                    </p:set>
                                    <p:animEffect transition="in" filter="fade">
                                      <p:cBhvr>
                                        <p:cTn id="52" dur="2000"/>
                                        <p:tgtEl>
                                          <p:spTgt spid="53045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grpId="1" nodeType="clickEffect">
                                  <p:stCondLst>
                                    <p:cond delay="0"/>
                                  </p:stCondLst>
                                  <p:childTnLst>
                                    <p:animEffect transition="out" filter="fade">
                                      <p:cBhvr>
                                        <p:cTn id="56" dur="2000"/>
                                        <p:tgtEl>
                                          <p:spTgt spid="530447"/>
                                        </p:tgtEl>
                                      </p:cBhvr>
                                    </p:animEffect>
                                    <p:set>
                                      <p:cBhvr>
                                        <p:cTn id="57" dur="1" fill="hold">
                                          <p:stCondLst>
                                            <p:cond delay="1999"/>
                                          </p:stCondLst>
                                        </p:cTn>
                                        <p:tgtEl>
                                          <p:spTgt spid="53044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2000"/>
                                        <p:tgtEl>
                                          <p:spTgt spid="530446"/>
                                        </p:tgtEl>
                                      </p:cBhvr>
                                    </p:animEffect>
                                    <p:set>
                                      <p:cBhvr>
                                        <p:cTn id="60" dur="1" fill="hold">
                                          <p:stCondLst>
                                            <p:cond delay="1999"/>
                                          </p:stCondLst>
                                        </p:cTn>
                                        <p:tgtEl>
                                          <p:spTgt spid="5304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2000"/>
                                        <p:tgtEl>
                                          <p:spTgt spid="530445"/>
                                        </p:tgtEl>
                                      </p:cBhvr>
                                    </p:animEffect>
                                    <p:set>
                                      <p:cBhvr>
                                        <p:cTn id="63" dur="1" fill="hold">
                                          <p:stCondLst>
                                            <p:cond delay="1999"/>
                                          </p:stCondLst>
                                        </p:cTn>
                                        <p:tgtEl>
                                          <p:spTgt spid="530445"/>
                                        </p:tgtEl>
                                        <p:attrNameLst>
                                          <p:attrName>style.visibility</p:attrName>
                                        </p:attrNameLst>
                                      </p:cBhvr>
                                      <p:to>
                                        <p:strVal val="hidden"/>
                                      </p:to>
                                    </p:set>
                                  </p:childTnLst>
                                </p:cTn>
                              </p:par>
                            </p:childTnLst>
                          </p:cTn>
                        </p:par>
                        <p:par>
                          <p:cTn id="64" fill="hold" nodeType="afterGroup">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530448"/>
                                        </p:tgtEl>
                                        <p:attrNameLst>
                                          <p:attrName>style.visibility</p:attrName>
                                        </p:attrNameLst>
                                      </p:cBhvr>
                                      <p:to>
                                        <p:strVal val="visible"/>
                                      </p:to>
                                    </p:set>
                                    <p:animEffect transition="in" filter="fade">
                                      <p:cBhvr>
                                        <p:cTn id="67" dur="2000"/>
                                        <p:tgtEl>
                                          <p:spTgt spid="5304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30449"/>
                                        </p:tgtEl>
                                        <p:attrNameLst>
                                          <p:attrName>style.visibility</p:attrName>
                                        </p:attrNameLst>
                                      </p:cBhvr>
                                      <p:to>
                                        <p:strVal val="visible"/>
                                      </p:to>
                                    </p:set>
                                    <p:animEffect transition="in" filter="fade">
                                      <p:cBhvr>
                                        <p:cTn id="70" dur="2000"/>
                                        <p:tgtEl>
                                          <p:spTgt spid="5304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30450"/>
                                        </p:tgtEl>
                                        <p:attrNameLst>
                                          <p:attrName>style.visibility</p:attrName>
                                        </p:attrNameLst>
                                      </p:cBhvr>
                                      <p:to>
                                        <p:strVal val="visible"/>
                                      </p:to>
                                    </p:set>
                                    <p:animEffect transition="in" filter="fade">
                                      <p:cBhvr>
                                        <p:cTn id="73" dur="2000"/>
                                        <p:tgtEl>
                                          <p:spTgt spid="53045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30452"/>
                                        </p:tgtEl>
                                        <p:attrNameLst>
                                          <p:attrName>style.visibility</p:attrName>
                                        </p:attrNameLst>
                                      </p:cBhvr>
                                      <p:to>
                                        <p:strVal val="visible"/>
                                      </p:to>
                                    </p:set>
                                    <p:animEffect transition="in" filter="fade">
                                      <p:cBhvr>
                                        <p:cTn id="76" dur="2000"/>
                                        <p:tgtEl>
                                          <p:spTgt spid="530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7" grpId="0"/>
      <p:bldP spid="530438" grpId="0"/>
      <p:bldP spid="530439" grpId="0"/>
      <p:bldP spid="530440" grpId="0" animBg="1"/>
      <p:bldP spid="530441" grpId="0"/>
      <p:bldP spid="530442" grpId="0" animBg="1"/>
      <p:bldP spid="530442" grpId="1" animBg="1"/>
      <p:bldP spid="530443" grpId="0" animBg="1"/>
      <p:bldP spid="530443" grpId="1" animBg="1"/>
      <p:bldP spid="530444" grpId="0"/>
      <p:bldP spid="530445" grpId="0" animBg="1"/>
      <p:bldP spid="530445" grpId="1" animBg="1"/>
      <p:bldP spid="530446" grpId="0" animBg="1"/>
      <p:bldP spid="530446" grpId="1" animBg="1"/>
      <p:bldP spid="530447" grpId="0" animBg="1"/>
      <p:bldP spid="530447" grpId="1" animBg="1"/>
      <p:bldP spid="530448" grpId="0" animBg="1"/>
      <p:bldP spid="530449" grpId="0" animBg="1"/>
      <p:bldP spid="530450" grpId="0" animBg="1"/>
      <p:bldP spid="530451" grpId="0"/>
      <p:bldP spid="5304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ea typeface="宋体" pitchFamily="2" charset="-122"/>
              </a:rPr>
              <a:t>研究背景与需求</a:t>
            </a:r>
          </a:p>
        </p:txBody>
      </p:sp>
      <p:sp>
        <p:nvSpPr>
          <p:cNvPr id="32770" name="内容占位符 2"/>
          <p:cNvSpPr>
            <a:spLocks noGrp="1"/>
          </p:cNvSpPr>
          <p:nvPr>
            <p:ph idx="1"/>
          </p:nvPr>
        </p:nvSpPr>
        <p:spPr>
          <a:xfrm>
            <a:off x="304800" y="908720"/>
            <a:ext cx="8382000" cy="5257800"/>
          </a:xfrm>
        </p:spPr>
        <p:txBody>
          <a:bodyPr/>
          <a:lstStyle/>
          <a:p>
            <a:r>
              <a:rPr lang="zh-CN" altLang="en-US" dirty="0">
                <a:solidFill>
                  <a:schemeClr val="tx1"/>
                </a:solidFill>
                <a:ea typeface="宋体" pitchFamily="2" charset="-122"/>
              </a:rPr>
              <a:t>信道模型对无线通信系统的意义</a:t>
            </a:r>
            <a:endParaRPr lang="en-US" altLang="zh-CN" dirty="0">
              <a:solidFill>
                <a:schemeClr val="tx1"/>
              </a:solidFill>
              <a:ea typeface="宋体" pitchFamily="2" charset="-122"/>
            </a:endParaRPr>
          </a:p>
          <a:p>
            <a:pPr lvl="1"/>
            <a:r>
              <a:rPr lang="zh-CN" altLang="en-US" sz="2200" dirty="0">
                <a:solidFill>
                  <a:schemeClr val="tx1"/>
                </a:solidFill>
                <a:ea typeface="宋体" pitchFamily="2" charset="-122"/>
              </a:rPr>
              <a:t>理论方面</a:t>
            </a:r>
            <a:endParaRPr lang="en-US" altLang="zh-CN" sz="2200" dirty="0">
              <a:solidFill>
                <a:schemeClr val="tx1"/>
              </a:solidFill>
              <a:ea typeface="宋体" pitchFamily="2" charset="-122"/>
            </a:endParaRPr>
          </a:p>
          <a:p>
            <a:pPr lvl="2"/>
            <a:r>
              <a:rPr lang="zh-CN" altLang="en-US" sz="1800" dirty="0">
                <a:solidFill>
                  <a:schemeClr val="tx1"/>
                </a:solidFill>
                <a:ea typeface="宋体" pitchFamily="2" charset="-122"/>
              </a:rPr>
              <a:t>香农理论界？</a:t>
            </a:r>
            <a:endParaRPr lang="en-US" altLang="zh-CN" sz="1800" dirty="0">
              <a:solidFill>
                <a:schemeClr val="tx1"/>
              </a:solidFill>
              <a:ea typeface="宋体" pitchFamily="2" charset="-122"/>
            </a:endParaRPr>
          </a:p>
          <a:p>
            <a:pPr lvl="1"/>
            <a:r>
              <a:rPr lang="zh-CN" altLang="en-US" sz="2200" dirty="0">
                <a:solidFill>
                  <a:schemeClr val="tx1"/>
                </a:solidFill>
                <a:ea typeface="宋体" pitchFamily="2" charset="-122"/>
              </a:rPr>
              <a:t>实践方面</a:t>
            </a:r>
            <a:endParaRPr lang="en-US" altLang="zh-CN" sz="2200" dirty="0">
              <a:solidFill>
                <a:schemeClr val="tx1"/>
              </a:solidFill>
              <a:ea typeface="宋体" pitchFamily="2" charset="-122"/>
            </a:endParaRPr>
          </a:p>
          <a:p>
            <a:pPr lvl="2"/>
            <a:r>
              <a:rPr lang="zh-CN" altLang="en-US" sz="1800" dirty="0">
                <a:solidFill>
                  <a:schemeClr val="tx1"/>
                </a:solidFill>
                <a:ea typeface="宋体" pitchFamily="2" charset="-122"/>
              </a:rPr>
              <a:t>贯穿设计、优化、评估、应用全过程</a:t>
            </a:r>
            <a:endParaRPr lang="en-US" altLang="zh-CN" sz="1800" dirty="0">
              <a:solidFill>
                <a:schemeClr val="tx1"/>
              </a:solidFill>
              <a:ea typeface="宋体" pitchFamily="2" charset="-122"/>
            </a:endParaRPr>
          </a:p>
          <a:p>
            <a:r>
              <a:rPr lang="zh-CN" altLang="en-US" sz="2400" dirty="0">
                <a:solidFill>
                  <a:schemeClr val="tx1"/>
                </a:solidFill>
                <a:ea typeface="宋体" pitchFamily="2" charset="-122"/>
              </a:rPr>
              <a:t>过于理想的信道模型将导致系统性能恶化乃至无法应用</a:t>
            </a:r>
            <a:endParaRPr lang="en-US" altLang="zh-CN" sz="2400" dirty="0">
              <a:solidFill>
                <a:schemeClr val="tx1"/>
              </a:solidFill>
              <a:ea typeface="宋体" pitchFamily="2" charset="-122"/>
            </a:endParaRPr>
          </a:p>
          <a:p>
            <a:pPr lvl="1"/>
            <a:r>
              <a:rPr lang="en-US" altLang="zh-CN" sz="2200" dirty="0">
                <a:solidFill>
                  <a:schemeClr val="tx1"/>
                </a:solidFill>
                <a:ea typeface="宋体" pitchFamily="2" charset="-122"/>
              </a:rPr>
              <a:t>2005</a:t>
            </a:r>
            <a:r>
              <a:rPr lang="zh-CN" altLang="en-US" sz="2200" dirty="0">
                <a:solidFill>
                  <a:schemeClr val="tx1"/>
                </a:solidFill>
                <a:ea typeface="宋体" pitchFamily="2" charset="-122"/>
              </a:rPr>
              <a:t>年</a:t>
            </a:r>
            <a:r>
              <a:rPr lang="en-US" altLang="zh-CN" sz="2200" dirty="0">
                <a:solidFill>
                  <a:schemeClr val="tx1"/>
                </a:solidFill>
                <a:ea typeface="宋体" pitchFamily="2" charset="-122"/>
              </a:rPr>
              <a:t>TD-SCDMA</a:t>
            </a:r>
            <a:r>
              <a:rPr lang="zh-CN" altLang="en-US" sz="2200" dirty="0">
                <a:solidFill>
                  <a:schemeClr val="tx1"/>
                </a:solidFill>
                <a:ea typeface="宋体" pitchFamily="2" charset="-122"/>
              </a:rPr>
              <a:t>外场实验效果不佳</a:t>
            </a:r>
            <a:endParaRPr lang="en-US" altLang="zh-CN" sz="2200" dirty="0">
              <a:solidFill>
                <a:schemeClr val="tx1"/>
              </a:solidFill>
              <a:ea typeface="宋体" pitchFamily="2" charset="-122"/>
            </a:endParaRPr>
          </a:p>
          <a:p>
            <a:r>
              <a:rPr lang="zh-CN" altLang="en-US" sz="2400" dirty="0">
                <a:solidFill>
                  <a:schemeClr val="tx1"/>
                </a:solidFill>
                <a:ea typeface="宋体" pitchFamily="2" charset="-122"/>
              </a:rPr>
              <a:t>无线通信系统的发展也对信道模型提出了更高的要求</a:t>
            </a:r>
            <a:endParaRPr lang="en-US" altLang="zh-CN" sz="2400" dirty="0">
              <a:solidFill>
                <a:schemeClr val="tx1"/>
              </a:solidFill>
              <a:ea typeface="宋体" pitchFamily="2" charset="-122"/>
            </a:endParaRPr>
          </a:p>
          <a:p>
            <a:endParaRPr lang="zh-CN" altLang="en-US" dirty="0">
              <a:ea typeface="宋体" pitchFamily="2" charset="-122"/>
            </a:endParaRPr>
          </a:p>
        </p:txBody>
      </p:sp>
      <p:grpSp>
        <p:nvGrpSpPr>
          <p:cNvPr id="4" name="组合 20"/>
          <p:cNvGrpSpPr>
            <a:grpSpLocks/>
          </p:cNvGrpSpPr>
          <p:nvPr/>
        </p:nvGrpSpPr>
        <p:grpSpPr bwMode="auto">
          <a:xfrm>
            <a:off x="1763688" y="4114626"/>
            <a:ext cx="5359400" cy="2698750"/>
            <a:chOff x="4594225" y="1714500"/>
            <a:chExt cx="4264025" cy="2160588"/>
          </a:xfrm>
        </p:grpSpPr>
        <p:sp>
          <p:nvSpPr>
            <p:cNvPr id="32773" name="Freeform 27"/>
            <p:cNvSpPr>
              <a:spLocks/>
            </p:cNvSpPr>
            <p:nvPr/>
          </p:nvSpPr>
          <p:spPr bwMode="auto">
            <a:xfrm>
              <a:off x="4737100" y="3082925"/>
              <a:ext cx="4032250" cy="792163"/>
            </a:xfrm>
            <a:custGeom>
              <a:avLst/>
              <a:gdLst>
                <a:gd name="T0" fmla="*/ 2147483647 w 2540"/>
                <a:gd name="T1" fmla="*/ 0 h 499"/>
                <a:gd name="T2" fmla="*/ 2147483647 w 2540"/>
                <a:gd name="T3" fmla="*/ 2147483647 h 499"/>
                <a:gd name="T4" fmla="*/ 0 w 2540"/>
                <a:gd name="T5" fmla="*/ 2147483647 h 499"/>
                <a:gd name="T6" fmla="*/ 0 w 2540"/>
                <a:gd name="T7" fmla="*/ 2147483647 h 499"/>
                <a:gd name="T8" fmla="*/ 2147483647 w 2540"/>
                <a:gd name="T9" fmla="*/ 2147483647 h 499"/>
                <a:gd name="T10" fmla="*/ 2147483647 w 2540"/>
                <a:gd name="T11" fmla="*/ 2147483647 h 499"/>
                <a:gd name="T12" fmla="*/ 2147483647 w 2540"/>
                <a:gd name="T13" fmla="*/ 2147483647 h 499"/>
                <a:gd name="T14" fmla="*/ 2147483647 w 2540"/>
                <a:gd name="T15" fmla="*/ 0 h 499"/>
                <a:gd name="T16" fmla="*/ 2147483647 w 2540"/>
                <a:gd name="T17" fmla="*/ 0 h 4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0"/>
                <a:gd name="T28" fmla="*/ 0 h 499"/>
                <a:gd name="T29" fmla="*/ 2540 w 2540"/>
                <a:gd name="T30" fmla="*/ 499 h 4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0" h="499">
                  <a:moveTo>
                    <a:pt x="1905" y="0"/>
                  </a:moveTo>
                  <a:lnTo>
                    <a:pt x="1905" y="272"/>
                  </a:lnTo>
                  <a:lnTo>
                    <a:pt x="0" y="272"/>
                  </a:lnTo>
                  <a:lnTo>
                    <a:pt x="0" y="499"/>
                  </a:lnTo>
                  <a:lnTo>
                    <a:pt x="2540" y="499"/>
                  </a:lnTo>
                  <a:lnTo>
                    <a:pt x="2540" y="272"/>
                  </a:lnTo>
                  <a:lnTo>
                    <a:pt x="2178" y="272"/>
                  </a:lnTo>
                  <a:lnTo>
                    <a:pt x="2178" y="0"/>
                  </a:lnTo>
                  <a:lnTo>
                    <a:pt x="1905" y="0"/>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74" name="Rectangle 15"/>
            <p:cNvSpPr>
              <a:spLocks noChangeArrowheads="1"/>
            </p:cNvSpPr>
            <p:nvPr/>
          </p:nvSpPr>
          <p:spPr bwMode="auto">
            <a:xfrm>
              <a:off x="4737100" y="1785938"/>
              <a:ext cx="3457575" cy="360362"/>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b="1"/>
                <a:t>标准化</a:t>
              </a:r>
            </a:p>
          </p:txBody>
        </p:sp>
        <p:sp>
          <p:nvSpPr>
            <p:cNvPr id="7" name="Rectangle 16"/>
            <p:cNvSpPr>
              <a:spLocks noChangeArrowheads="1"/>
            </p:cNvSpPr>
            <p:nvPr/>
          </p:nvSpPr>
          <p:spPr bwMode="auto">
            <a:xfrm>
              <a:off x="4736948" y="2651178"/>
              <a:ext cx="900548" cy="359675"/>
            </a:xfrm>
            <a:prstGeom prst="rect">
              <a:avLst/>
            </a:prstGeom>
            <a:solidFill>
              <a:srgbClr val="3366CC"/>
            </a:solidFill>
            <a:ln w="12700">
              <a:noFill/>
              <a:miter lim="800000"/>
              <a:headEnd/>
              <a:tailEnd/>
            </a:ln>
            <a:effectLst/>
          </p:spPr>
          <p:txBody>
            <a:bodyPr wrap="none" anchor="ctr"/>
            <a:lstStyle/>
            <a:p>
              <a:pPr algn="ctr" fontAlgn="auto">
                <a:spcBef>
                  <a:spcPts val="0"/>
                </a:spcBef>
                <a:spcAft>
                  <a:spcPts val="0"/>
                </a:spcAft>
                <a:defRPr/>
              </a:pPr>
              <a:r>
                <a:rPr lang="zh-CN" altLang="en-US" sz="1050" b="1" dirty="0">
                  <a:solidFill>
                    <a:schemeClr val="bg1"/>
                  </a:solidFill>
                  <a:latin typeface="Arial" charset="0"/>
                  <a:ea typeface="+mn-ea"/>
                </a:rPr>
                <a:t>传输技术</a:t>
              </a:r>
            </a:p>
          </p:txBody>
        </p:sp>
        <p:sp>
          <p:nvSpPr>
            <p:cNvPr id="8" name="Rectangle 17"/>
            <p:cNvSpPr>
              <a:spLocks noChangeArrowheads="1"/>
            </p:cNvSpPr>
            <p:nvPr/>
          </p:nvSpPr>
          <p:spPr bwMode="auto">
            <a:xfrm>
              <a:off x="5744855" y="2657533"/>
              <a:ext cx="900548" cy="360945"/>
            </a:xfrm>
            <a:prstGeom prst="rect">
              <a:avLst/>
            </a:prstGeom>
            <a:solidFill>
              <a:srgbClr val="3366CC"/>
            </a:solidFill>
            <a:ln w="12700">
              <a:noFill/>
              <a:miter lim="800000"/>
              <a:headEnd/>
              <a:tailEnd/>
            </a:ln>
            <a:effectLst/>
          </p:spPr>
          <p:txBody>
            <a:bodyPr wrap="none" anchor="ctr"/>
            <a:lstStyle/>
            <a:p>
              <a:pPr algn="ctr" fontAlgn="auto">
                <a:spcBef>
                  <a:spcPts val="0"/>
                </a:spcBef>
                <a:spcAft>
                  <a:spcPts val="0"/>
                </a:spcAft>
                <a:defRPr/>
              </a:pPr>
              <a:r>
                <a:rPr lang="zh-CN" altLang="en-US" sz="1050" b="1" dirty="0">
                  <a:solidFill>
                    <a:srgbClr val="FFFFFF"/>
                  </a:solidFill>
                  <a:latin typeface="Arial" charset="0"/>
                  <a:ea typeface="+mn-ea"/>
                </a:rPr>
                <a:t>传输技术</a:t>
              </a:r>
              <a:endParaRPr lang="en-US" altLang="zh-CN" sz="1050" b="1" dirty="0">
                <a:solidFill>
                  <a:srgbClr val="FFFFFF"/>
                </a:solidFill>
                <a:latin typeface="Arial" charset="0"/>
                <a:ea typeface="+mn-ea"/>
              </a:endParaRPr>
            </a:p>
          </p:txBody>
        </p:sp>
        <p:sp>
          <p:nvSpPr>
            <p:cNvPr id="9" name="Rectangle 18"/>
            <p:cNvSpPr>
              <a:spLocks noChangeArrowheads="1"/>
            </p:cNvSpPr>
            <p:nvPr/>
          </p:nvSpPr>
          <p:spPr bwMode="auto">
            <a:xfrm>
              <a:off x="6752761" y="2657533"/>
              <a:ext cx="900548" cy="360945"/>
            </a:xfrm>
            <a:prstGeom prst="rect">
              <a:avLst/>
            </a:prstGeom>
            <a:solidFill>
              <a:srgbClr val="3366CC"/>
            </a:solidFill>
            <a:ln w="12700">
              <a:noFill/>
              <a:miter lim="800000"/>
              <a:headEnd/>
              <a:tailEnd/>
            </a:ln>
            <a:effectLst/>
          </p:spPr>
          <p:txBody>
            <a:bodyPr wrap="none" anchor="ctr"/>
            <a:lstStyle/>
            <a:p>
              <a:pPr algn="ctr" fontAlgn="auto">
                <a:spcBef>
                  <a:spcPts val="0"/>
                </a:spcBef>
                <a:spcAft>
                  <a:spcPts val="0"/>
                </a:spcAft>
                <a:defRPr/>
              </a:pPr>
              <a:r>
                <a:rPr lang="zh-CN" altLang="en-US" sz="1050" b="1" dirty="0">
                  <a:solidFill>
                    <a:srgbClr val="FFFFFF"/>
                  </a:solidFill>
                  <a:latin typeface="Arial" charset="0"/>
                  <a:ea typeface="+mn-ea"/>
                </a:rPr>
                <a:t>传输技术</a:t>
              </a:r>
            </a:p>
          </p:txBody>
        </p:sp>
        <p:sp>
          <p:nvSpPr>
            <p:cNvPr id="32778" name="Rectangle 19"/>
            <p:cNvSpPr>
              <a:spLocks noChangeArrowheads="1"/>
            </p:cNvSpPr>
            <p:nvPr/>
          </p:nvSpPr>
          <p:spPr bwMode="auto">
            <a:xfrm>
              <a:off x="4737100" y="3082925"/>
              <a:ext cx="2881313" cy="360363"/>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b="1">
                  <a:solidFill>
                    <a:schemeClr val="bg1"/>
                  </a:solidFill>
                </a:rPr>
                <a:t>信息理论界</a:t>
              </a:r>
            </a:p>
          </p:txBody>
        </p:sp>
        <p:sp>
          <p:nvSpPr>
            <p:cNvPr id="32779" name="Rectangle 20"/>
            <p:cNvSpPr>
              <a:spLocks noChangeArrowheads="1"/>
            </p:cNvSpPr>
            <p:nvPr/>
          </p:nvSpPr>
          <p:spPr bwMode="auto">
            <a:xfrm>
              <a:off x="4737100" y="2219325"/>
              <a:ext cx="1368425" cy="360363"/>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b="1"/>
                <a:t>系统设计</a:t>
              </a:r>
            </a:p>
          </p:txBody>
        </p:sp>
        <p:sp>
          <p:nvSpPr>
            <p:cNvPr id="32780" name="Rectangle 21"/>
            <p:cNvSpPr>
              <a:spLocks noChangeArrowheads="1"/>
            </p:cNvSpPr>
            <p:nvPr/>
          </p:nvSpPr>
          <p:spPr bwMode="auto">
            <a:xfrm>
              <a:off x="6249988" y="2219325"/>
              <a:ext cx="1368425" cy="360363"/>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b="1"/>
                <a:t>系统设计</a:t>
              </a:r>
            </a:p>
          </p:txBody>
        </p:sp>
        <p:sp>
          <p:nvSpPr>
            <p:cNvPr id="32781" name="Rectangle 22"/>
            <p:cNvSpPr>
              <a:spLocks noChangeArrowheads="1"/>
            </p:cNvSpPr>
            <p:nvPr/>
          </p:nvSpPr>
          <p:spPr bwMode="auto">
            <a:xfrm>
              <a:off x="7761288" y="2219325"/>
              <a:ext cx="433387" cy="7905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100" b="1"/>
                <a:t>性能</a:t>
              </a:r>
              <a:endParaRPr lang="en-US" altLang="zh-CN" sz="1100" b="1"/>
            </a:p>
            <a:p>
              <a:pPr algn="ctr"/>
              <a:r>
                <a:rPr lang="zh-CN" altLang="en-US" sz="1100" b="1"/>
                <a:t>评估</a:t>
              </a:r>
            </a:p>
          </p:txBody>
        </p:sp>
        <p:sp>
          <p:nvSpPr>
            <p:cNvPr id="14" name="Rectangle 23"/>
            <p:cNvSpPr>
              <a:spLocks noChangeArrowheads="1"/>
            </p:cNvSpPr>
            <p:nvPr/>
          </p:nvSpPr>
          <p:spPr bwMode="auto">
            <a:xfrm>
              <a:off x="8337877" y="1785672"/>
              <a:ext cx="433223" cy="1658569"/>
            </a:xfrm>
            <a:prstGeom prst="rect">
              <a:avLst/>
            </a:prstGeom>
            <a:solidFill>
              <a:srgbClr val="CC6600"/>
            </a:solidFill>
            <a:ln w="12700">
              <a:noFill/>
              <a:miter lim="800000"/>
              <a:headEnd/>
              <a:tailEnd/>
            </a:ln>
            <a:effectLst/>
          </p:spPr>
          <p:txBody>
            <a:bodyPr wrap="none" anchor="ctr"/>
            <a:lstStyle/>
            <a:p>
              <a:pPr algn="ctr" fontAlgn="auto">
                <a:spcBef>
                  <a:spcPts val="0"/>
                </a:spcBef>
                <a:spcAft>
                  <a:spcPts val="0"/>
                </a:spcAft>
                <a:defRPr/>
              </a:pPr>
              <a:r>
                <a:rPr lang="zh-CN" altLang="en-US" sz="1050" b="1" dirty="0">
                  <a:solidFill>
                    <a:schemeClr val="bg1"/>
                  </a:solidFill>
                  <a:latin typeface="Arial" charset="0"/>
                  <a:ea typeface="+mn-ea"/>
                </a:rPr>
                <a:t>系统</a:t>
              </a:r>
              <a:endParaRPr lang="en-US" altLang="zh-CN" sz="1050" b="1" dirty="0">
                <a:solidFill>
                  <a:schemeClr val="bg1"/>
                </a:solidFill>
                <a:latin typeface="Arial" charset="0"/>
                <a:ea typeface="+mn-ea"/>
              </a:endParaRPr>
            </a:p>
            <a:p>
              <a:pPr algn="ctr" fontAlgn="auto">
                <a:spcBef>
                  <a:spcPts val="0"/>
                </a:spcBef>
                <a:spcAft>
                  <a:spcPts val="0"/>
                </a:spcAft>
                <a:defRPr/>
              </a:pPr>
              <a:r>
                <a:rPr lang="zh-CN" altLang="en-US" sz="1050" b="1" dirty="0">
                  <a:solidFill>
                    <a:schemeClr val="bg1"/>
                  </a:solidFill>
                  <a:latin typeface="Arial" charset="0"/>
                  <a:ea typeface="+mn-ea"/>
                </a:rPr>
                <a:t>应用</a:t>
              </a:r>
            </a:p>
          </p:txBody>
        </p:sp>
        <p:sp>
          <p:nvSpPr>
            <p:cNvPr id="32783" name="Rectangle 25"/>
            <p:cNvSpPr>
              <a:spLocks noChangeArrowheads="1"/>
            </p:cNvSpPr>
            <p:nvPr/>
          </p:nvSpPr>
          <p:spPr bwMode="auto">
            <a:xfrm>
              <a:off x="4737100" y="3516313"/>
              <a:ext cx="40322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b="1" dirty="0">
                  <a:solidFill>
                    <a:schemeClr val="bg1"/>
                  </a:solidFill>
                </a:rPr>
                <a:t>无线信道建模</a:t>
              </a:r>
            </a:p>
          </p:txBody>
        </p:sp>
        <p:sp>
          <p:nvSpPr>
            <p:cNvPr id="32784" name="Oval 29"/>
            <p:cNvSpPr>
              <a:spLocks noChangeArrowheads="1"/>
            </p:cNvSpPr>
            <p:nvPr/>
          </p:nvSpPr>
          <p:spPr bwMode="auto">
            <a:xfrm>
              <a:off x="4594225" y="3082925"/>
              <a:ext cx="304800" cy="304800"/>
            </a:xfrm>
            <a:prstGeom prst="ellipse">
              <a:avLst/>
            </a:prstGeom>
            <a:solidFill>
              <a:srgbClr val="9E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algn="ctr"/>
              <a:r>
                <a:rPr lang="en-US" altLang="zh-CN" b="1">
                  <a:solidFill>
                    <a:schemeClr val="bg1"/>
                  </a:solidFill>
                  <a:latin typeface="Myriad Pro"/>
                  <a:ea typeface="方正黑体_GBK"/>
                  <a:cs typeface="方正黑体_GBK"/>
                </a:rPr>
                <a:t>1</a:t>
              </a:r>
            </a:p>
          </p:txBody>
        </p:sp>
        <p:sp>
          <p:nvSpPr>
            <p:cNvPr id="32785" name="Oval 30"/>
            <p:cNvSpPr>
              <a:spLocks noChangeArrowheads="1"/>
            </p:cNvSpPr>
            <p:nvPr/>
          </p:nvSpPr>
          <p:spPr bwMode="auto">
            <a:xfrm>
              <a:off x="6034088" y="2435225"/>
              <a:ext cx="304800" cy="304800"/>
            </a:xfrm>
            <a:prstGeom prst="ellipse">
              <a:avLst/>
            </a:prstGeom>
            <a:solidFill>
              <a:srgbClr val="9E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algn="ctr"/>
              <a:r>
                <a:rPr lang="en-US" altLang="zh-CN" b="1">
                  <a:solidFill>
                    <a:schemeClr val="bg1"/>
                  </a:solidFill>
                  <a:latin typeface="Myriad Pro"/>
                  <a:ea typeface="方正黑体_GBK"/>
                  <a:cs typeface="方正黑体_GBK"/>
                </a:rPr>
                <a:t>2</a:t>
              </a:r>
            </a:p>
          </p:txBody>
        </p:sp>
        <p:sp>
          <p:nvSpPr>
            <p:cNvPr id="32786" name="Oval 31"/>
            <p:cNvSpPr>
              <a:spLocks noChangeArrowheads="1"/>
            </p:cNvSpPr>
            <p:nvPr/>
          </p:nvSpPr>
          <p:spPr bwMode="auto">
            <a:xfrm>
              <a:off x="7545388" y="2074863"/>
              <a:ext cx="304800" cy="304800"/>
            </a:xfrm>
            <a:prstGeom prst="ellipse">
              <a:avLst/>
            </a:prstGeom>
            <a:solidFill>
              <a:srgbClr val="9E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algn="ctr"/>
              <a:r>
                <a:rPr lang="en-US" altLang="zh-CN" b="1">
                  <a:solidFill>
                    <a:schemeClr val="bg1"/>
                  </a:solidFill>
                  <a:latin typeface="Myriad Pro"/>
                  <a:ea typeface="方正黑体_GBK"/>
                  <a:cs typeface="方正黑体_GBK"/>
                </a:rPr>
                <a:t>3</a:t>
              </a:r>
            </a:p>
          </p:txBody>
        </p:sp>
        <p:sp>
          <p:nvSpPr>
            <p:cNvPr id="32787" name="Oval 34"/>
            <p:cNvSpPr>
              <a:spLocks noChangeArrowheads="1"/>
            </p:cNvSpPr>
            <p:nvPr/>
          </p:nvSpPr>
          <p:spPr bwMode="auto">
            <a:xfrm>
              <a:off x="8553450" y="1714500"/>
              <a:ext cx="304800" cy="304800"/>
            </a:xfrm>
            <a:prstGeom prst="ellipse">
              <a:avLst/>
            </a:prstGeom>
            <a:solidFill>
              <a:srgbClr val="9E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algn="ctr"/>
              <a:r>
                <a:rPr lang="en-US" altLang="zh-CN" b="1">
                  <a:solidFill>
                    <a:schemeClr val="bg1"/>
                  </a:solidFill>
                  <a:latin typeface="Myriad Pro"/>
                  <a:ea typeface="方正黑体_GBK"/>
                  <a:cs typeface="方正黑体_GBK"/>
                </a:rPr>
                <a:t>4</a:t>
              </a:r>
            </a:p>
          </p:txBody>
        </p:sp>
      </p:grpSp>
      <p:sp>
        <p:nvSpPr>
          <p:cNvPr id="20" name="椭圆 19"/>
          <p:cNvSpPr/>
          <p:nvPr/>
        </p:nvSpPr>
        <p:spPr>
          <a:xfrm>
            <a:off x="2797597" y="6389513"/>
            <a:ext cx="3430587" cy="4238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灯片编号占位符 2"/>
          <p:cNvSpPr>
            <a:spLocks noGrp="1"/>
          </p:cNvSpPr>
          <p:nvPr>
            <p:ph type="sldNum" sz="quarter" idx="11"/>
          </p:nvPr>
        </p:nvSpPr>
        <p:spPr/>
        <p:txBody>
          <a:bodyPr/>
          <a:lstStyle/>
          <a:p>
            <a:pPr>
              <a:defRPr/>
            </a:pPr>
            <a:fld id="{6031EF14-3A35-44F4-A506-F525C6624BEF}" type="slidenum">
              <a:rPr lang="zh-CN" altLang="en-US" smtClean="0"/>
              <a:pPr>
                <a:defRPr/>
              </a:pPr>
              <a:t>6</a:t>
            </a:fld>
            <a:endParaRPr lang="en-US" altLang="zh-CN"/>
          </a:p>
        </p:txBody>
      </p:sp>
    </p:spTree>
    <p:extLst>
      <p:ext uri="{BB962C8B-B14F-4D97-AF65-F5344CB8AC3E}">
        <p14:creationId xmlns:p14="http://schemas.microsoft.com/office/powerpoint/2010/main" val="36314868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nodeType="afterGroup">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zh-CN" altLang="en-US" sz="3600" dirty="0">
                <a:ea typeface="宋体" pitchFamily="2" charset="-122"/>
              </a:rPr>
              <a:t>基于环境学习的信道预测</a:t>
            </a:r>
          </a:p>
        </p:txBody>
      </p:sp>
      <p:sp>
        <p:nvSpPr>
          <p:cNvPr id="78851" name="Rectangle 3"/>
          <p:cNvSpPr>
            <a:spLocks noGrp="1" noChangeArrowheads="1"/>
          </p:cNvSpPr>
          <p:nvPr>
            <p:ph type="body" idx="1"/>
          </p:nvPr>
        </p:nvSpPr>
        <p:spPr/>
        <p:txBody>
          <a:bodyPr/>
          <a:lstStyle/>
          <a:p>
            <a:pPr eaLnBrk="1" hangingPunct="1"/>
            <a:r>
              <a:rPr lang="zh-CN" altLang="en-US" dirty="0">
                <a:ea typeface="宋体" pitchFamily="2" charset="-122"/>
              </a:rPr>
              <a:t>窄带平衰落情形</a:t>
            </a:r>
            <a:endParaRPr lang="en-US" altLang="zh-CN" dirty="0">
              <a:ea typeface="宋体" pitchFamily="2" charset="-122"/>
            </a:endParaRPr>
          </a:p>
        </p:txBody>
      </p:sp>
      <p:graphicFrame>
        <p:nvGraphicFramePr>
          <p:cNvPr id="78852" name="Object 4"/>
          <p:cNvGraphicFramePr>
            <a:graphicFrameLocks noChangeAspect="1"/>
          </p:cNvGraphicFramePr>
          <p:nvPr/>
        </p:nvGraphicFramePr>
        <p:xfrm>
          <a:off x="788988" y="1411288"/>
          <a:ext cx="7670800" cy="5257800"/>
        </p:xfrm>
        <a:graphic>
          <a:graphicData uri="http://schemas.openxmlformats.org/presentationml/2006/ole">
            <mc:AlternateContent xmlns:mc="http://schemas.openxmlformats.org/markup-compatibility/2006">
              <mc:Choice xmlns:v="urn:schemas-microsoft-com:vml" Requires="v">
                <p:oleObj spid="_x0000_s67608" name="Visio" r:id="rId3" imgW="9614916" imgH="6099353" progId="Visio.Drawing.11">
                  <p:embed/>
                </p:oleObj>
              </mc:Choice>
              <mc:Fallback>
                <p:oleObj name="Visio" r:id="rId3" imgW="9614916" imgH="609935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88988" y="1411288"/>
                        <a:ext cx="7670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34533" name="Group 5"/>
          <p:cNvGrpSpPr>
            <a:grpSpLocks/>
          </p:cNvGrpSpPr>
          <p:nvPr/>
        </p:nvGrpSpPr>
        <p:grpSpPr bwMode="auto">
          <a:xfrm>
            <a:off x="755650" y="4510088"/>
            <a:ext cx="6624638" cy="1295400"/>
            <a:chOff x="385" y="2614"/>
            <a:chExt cx="4173" cy="816"/>
          </a:xfrm>
        </p:grpSpPr>
        <p:sp>
          <p:nvSpPr>
            <p:cNvPr id="78860" name="AutoShape 6"/>
            <p:cNvSpPr>
              <a:spLocks noChangeArrowheads="1"/>
            </p:cNvSpPr>
            <p:nvPr/>
          </p:nvSpPr>
          <p:spPr bwMode="auto">
            <a:xfrm>
              <a:off x="385" y="3022"/>
              <a:ext cx="1951" cy="408"/>
            </a:xfrm>
            <a:prstGeom prst="roundRect">
              <a:avLst>
                <a:gd name="adj" fmla="val 16667"/>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78861" name="AutoShape 7"/>
            <p:cNvSpPr>
              <a:spLocks noChangeArrowheads="1"/>
            </p:cNvSpPr>
            <p:nvPr/>
          </p:nvSpPr>
          <p:spPr bwMode="auto">
            <a:xfrm>
              <a:off x="2789" y="2614"/>
              <a:ext cx="1769" cy="499"/>
            </a:xfrm>
            <a:prstGeom prst="wedgeRoundRectCallout">
              <a:avLst>
                <a:gd name="adj1" fmla="val -76287"/>
                <a:gd name="adj2" fmla="val 70042"/>
                <a:gd name="adj3" fmla="val 16667"/>
              </a:avLst>
            </a:prstGeom>
            <a:solidFill>
              <a:schemeClr val="bg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2000">
                  <a:ea typeface="宋体" pitchFamily="2" charset="-122"/>
                </a:rPr>
                <a:t>静态环境参数</a:t>
              </a:r>
            </a:p>
          </p:txBody>
        </p:sp>
      </p:grpSp>
      <p:grpSp>
        <p:nvGrpSpPr>
          <p:cNvPr id="534536" name="Group 8"/>
          <p:cNvGrpSpPr>
            <a:grpSpLocks/>
          </p:cNvGrpSpPr>
          <p:nvPr/>
        </p:nvGrpSpPr>
        <p:grpSpPr bwMode="auto">
          <a:xfrm>
            <a:off x="795338" y="5157788"/>
            <a:ext cx="6624637" cy="1079500"/>
            <a:chOff x="385" y="3022"/>
            <a:chExt cx="4173" cy="680"/>
          </a:xfrm>
        </p:grpSpPr>
        <p:sp>
          <p:nvSpPr>
            <p:cNvPr id="78858" name="AutoShape 9"/>
            <p:cNvSpPr>
              <a:spLocks noChangeArrowheads="1"/>
            </p:cNvSpPr>
            <p:nvPr/>
          </p:nvSpPr>
          <p:spPr bwMode="auto">
            <a:xfrm>
              <a:off x="385" y="3475"/>
              <a:ext cx="1951" cy="227"/>
            </a:xfrm>
            <a:prstGeom prst="roundRect">
              <a:avLst>
                <a:gd name="adj" fmla="val 16667"/>
              </a:avLst>
            </a:prstGeom>
            <a:noFill/>
            <a:ln w="254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78859" name="AutoShape 10"/>
            <p:cNvSpPr>
              <a:spLocks noChangeArrowheads="1"/>
            </p:cNvSpPr>
            <p:nvPr/>
          </p:nvSpPr>
          <p:spPr bwMode="auto">
            <a:xfrm>
              <a:off x="2789" y="3022"/>
              <a:ext cx="1769" cy="499"/>
            </a:xfrm>
            <a:prstGeom prst="wedgeRoundRectCallout">
              <a:avLst>
                <a:gd name="adj1" fmla="val -76287"/>
                <a:gd name="adj2" fmla="val 70042"/>
                <a:gd name="adj3" fmla="val 16667"/>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2000">
                  <a:ea typeface="宋体" pitchFamily="2" charset="-122"/>
                </a:rPr>
                <a:t>动态环境参数</a:t>
              </a:r>
            </a:p>
          </p:txBody>
        </p:sp>
      </p:grpSp>
      <p:grpSp>
        <p:nvGrpSpPr>
          <p:cNvPr id="534542" name="Group 14"/>
          <p:cNvGrpSpPr>
            <a:grpSpLocks/>
          </p:cNvGrpSpPr>
          <p:nvPr/>
        </p:nvGrpSpPr>
        <p:grpSpPr bwMode="auto">
          <a:xfrm>
            <a:off x="795338" y="5732463"/>
            <a:ext cx="6624637" cy="936625"/>
            <a:chOff x="501" y="3611"/>
            <a:chExt cx="4173" cy="590"/>
          </a:xfrm>
        </p:grpSpPr>
        <p:sp>
          <p:nvSpPr>
            <p:cNvPr id="78856" name="AutoShape 12"/>
            <p:cNvSpPr>
              <a:spLocks noChangeArrowheads="1"/>
            </p:cNvSpPr>
            <p:nvPr/>
          </p:nvSpPr>
          <p:spPr bwMode="auto">
            <a:xfrm>
              <a:off x="501" y="3974"/>
              <a:ext cx="1951" cy="227"/>
            </a:xfrm>
            <a:prstGeom prst="roundRect">
              <a:avLst>
                <a:gd name="adj" fmla="val 16667"/>
              </a:avLst>
            </a:prstGeom>
            <a:noFill/>
            <a:ln w="25400" algn="ctr">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78857" name="AutoShape 13"/>
            <p:cNvSpPr>
              <a:spLocks noChangeArrowheads="1"/>
            </p:cNvSpPr>
            <p:nvPr/>
          </p:nvSpPr>
          <p:spPr bwMode="auto">
            <a:xfrm>
              <a:off x="2905" y="3611"/>
              <a:ext cx="1769" cy="499"/>
            </a:xfrm>
            <a:prstGeom prst="wedgeRoundRectCallout">
              <a:avLst>
                <a:gd name="adj1" fmla="val -76287"/>
                <a:gd name="adj2" fmla="val 70042"/>
                <a:gd name="adj3" fmla="val 16667"/>
              </a:avLst>
            </a:prstGeom>
            <a:solidFill>
              <a:schemeClr val="bg1"/>
            </a:solidFill>
            <a:ln w="952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2000">
                  <a:ea typeface="宋体" pitchFamily="2" charset="-122"/>
                </a:rPr>
                <a:t>用户位置和速度</a:t>
              </a:r>
            </a:p>
          </p:txBody>
        </p:sp>
      </p:grpSp>
    </p:spTree>
    <p:extLst>
      <p:ext uri="{BB962C8B-B14F-4D97-AF65-F5344CB8AC3E}">
        <p14:creationId xmlns:p14="http://schemas.microsoft.com/office/powerpoint/2010/main" val="8463682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45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45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34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zh-CN" altLang="en-US" sz="3600" dirty="0">
                <a:ea typeface="宋体" pitchFamily="2" charset="-122"/>
              </a:rPr>
              <a:t>预测步骤（举例）</a:t>
            </a:r>
          </a:p>
        </p:txBody>
      </p:sp>
      <p:sp>
        <p:nvSpPr>
          <p:cNvPr id="79875" name="Rectangle 3"/>
          <p:cNvSpPr>
            <a:spLocks noGrp="1" noChangeArrowheads="1"/>
          </p:cNvSpPr>
          <p:nvPr>
            <p:ph type="body" idx="1"/>
          </p:nvPr>
        </p:nvSpPr>
        <p:spPr/>
        <p:txBody>
          <a:bodyPr/>
          <a:lstStyle/>
          <a:p>
            <a:pPr eaLnBrk="1" hangingPunct="1"/>
            <a:r>
              <a:rPr lang="en-US" altLang="zh-CN" sz="3200">
                <a:solidFill>
                  <a:schemeClr val="tx1"/>
                </a:solidFill>
                <a:ea typeface="宋体" pitchFamily="2" charset="-122"/>
              </a:rPr>
              <a:t>1. </a:t>
            </a:r>
            <a:r>
              <a:rPr lang="zh-CN" altLang="en-US" sz="3200">
                <a:solidFill>
                  <a:schemeClr val="tx1"/>
                </a:solidFill>
                <a:ea typeface="宋体" pitchFamily="2" charset="-122"/>
              </a:rPr>
              <a:t>学习（离线）</a:t>
            </a:r>
          </a:p>
          <a:p>
            <a:pPr lvl="1" eaLnBrk="1" hangingPunct="1"/>
            <a:r>
              <a:rPr lang="zh-CN" altLang="en-US">
                <a:solidFill>
                  <a:schemeClr val="tx1"/>
                </a:solidFill>
                <a:ea typeface="宋体" pitchFamily="2" charset="-122"/>
              </a:rPr>
              <a:t>反复测量，或者使用之前多次信道估计的结果</a:t>
            </a:r>
          </a:p>
          <a:p>
            <a:pPr eaLnBrk="1" hangingPunct="1"/>
            <a:r>
              <a:rPr lang="en-US" altLang="zh-CN" sz="3200">
                <a:solidFill>
                  <a:schemeClr val="tx1"/>
                </a:solidFill>
                <a:ea typeface="宋体" pitchFamily="2" charset="-122"/>
              </a:rPr>
              <a:t>2. </a:t>
            </a:r>
            <a:r>
              <a:rPr lang="zh-CN" altLang="en-US" sz="3200">
                <a:solidFill>
                  <a:schemeClr val="tx1"/>
                </a:solidFill>
                <a:ea typeface="宋体" pitchFamily="2" charset="-122"/>
              </a:rPr>
              <a:t>估计（离线）</a:t>
            </a:r>
          </a:p>
          <a:p>
            <a:pPr lvl="1" eaLnBrk="1" hangingPunct="1"/>
            <a:r>
              <a:rPr lang="zh-CN" altLang="en-US">
                <a:solidFill>
                  <a:schemeClr val="tx1"/>
                </a:solidFill>
                <a:ea typeface="宋体" pitchFamily="2" charset="-122"/>
              </a:rPr>
              <a:t>确定静态环境参数（静止散射物的数量和位置信息）</a:t>
            </a:r>
          </a:p>
          <a:p>
            <a:pPr lvl="1" eaLnBrk="1" hangingPunct="1"/>
            <a:r>
              <a:rPr lang="zh-CN" altLang="en-US">
                <a:solidFill>
                  <a:schemeClr val="tx1"/>
                </a:solidFill>
                <a:ea typeface="宋体" pitchFamily="2" charset="-122"/>
              </a:rPr>
              <a:t>具体实现：</a:t>
            </a:r>
          </a:p>
          <a:p>
            <a:pPr lvl="2" eaLnBrk="1" hangingPunct="1"/>
            <a:r>
              <a:rPr lang="en-US" altLang="zh-CN">
                <a:solidFill>
                  <a:srgbClr val="000000"/>
                </a:solidFill>
                <a:ea typeface="宋体" pitchFamily="2" charset="-122"/>
              </a:rPr>
              <a:t>a) </a:t>
            </a:r>
            <a:r>
              <a:rPr lang="zh-CN" altLang="en-US">
                <a:solidFill>
                  <a:srgbClr val="000000"/>
                </a:solidFill>
                <a:ea typeface="宋体" pitchFamily="2" charset="-122"/>
              </a:rPr>
              <a:t>使用信道样本              构造</a:t>
            </a:r>
            <a:r>
              <a:rPr lang="en-US" altLang="zh-CN">
                <a:solidFill>
                  <a:srgbClr val="000000"/>
                </a:solidFill>
                <a:ea typeface="宋体" pitchFamily="2" charset="-122"/>
              </a:rPr>
              <a:t>Hankel</a:t>
            </a:r>
            <a:r>
              <a:rPr lang="zh-CN" altLang="en-US">
                <a:solidFill>
                  <a:srgbClr val="000000"/>
                </a:solidFill>
                <a:ea typeface="宋体" pitchFamily="2" charset="-122"/>
              </a:rPr>
              <a:t>矩阵</a:t>
            </a:r>
          </a:p>
          <a:p>
            <a:pPr lvl="2" eaLnBrk="1" hangingPunct="1"/>
            <a:r>
              <a:rPr lang="en-US" altLang="zh-CN">
                <a:solidFill>
                  <a:srgbClr val="000000"/>
                </a:solidFill>
                <a:ea typeface="宋体" pitchFamily="2" charset="-122"/>
              </a:rPr>
              <a:t>b) </a:t>
            </a:r>
            <a:r>
              <a:rPr lang="zh-CN" altLang="en-US">
                <a:solidFill>
                  <a:srgbClr val="000000"/>
                </a:solidFill>
                <a:ea typeface="宋体" pitchFamily="2" charset="-122"/>
              </a:rPr>
              <a:t>构造信道相关矩阵</a:t>
            </a:r>
          </a:p>
          <a:p>
            <a:pPr lvl="2" eaLnBrk="1" hangingPunct="1"/>
            <a:r>
              <a:rPr lang="en-US" altLang="zh-CN">
                <a:solidFill>
                  <a:srgbClr val="000000"/>
                </a:solidFill>
                <a:ea typeface="宋体" pitchFamily="2" charset="-122"/>
              </a:rPr>
              <a:t>c) </a:t>
            </a:r>
            <a:r>
              <a:rPr lang="zh-CN" altLang="en-US">
                <a:solidFill>
                  <a:srgbClr val="000000"/>
                </a:solidFill>
                <a:ea typeface="宋体" pitchFamily="2" charset="-122"/>
              </a:rPr>
              <a:t>对   进行特征值分解，使用</a:t>
            </a:r>
            <a:r>
              <a:rPr lang="en-US" altLang="zh-CN">
                <a:solidFill>
                  <a:srgbClr val="000000"/>
                </a:solidFill>
                <a:ea typeface="宋体" pitchFamily="2" charset="-122"/>
              </a:rPr>
              <a:t>MDL</a:t>
            </a:r>
            <a:r>
              <a:rPr lang="zh-CN" altLang="en-US">
                <a:solidFill>
                  <a:srgbClr val="000000"/>
                </a:solidFill>
                <a:ea typeface="宋体" pitchFamily="2" charset="-122"/>
              </a:rPr>
              <a:t>方法得到静止散射物数量</a:t>
            </a:r>
            <a:r>
              <a:rPr lang="en-US" altLang="zh-CN" i="1">
                <a:solidFill>
                  <a:srgbClr val="000000"/>
                </a:solidFill>
                <a:ea typeface="宋体" pitchFamily="2" charset="-122"/>
              </a:rPr>
              <a:t>N</a:t>
            </a:r>
          </a:p>
          <a:p>
            <a:pPr lvl="2" eaLnBrk="1" hangingPunct="1"/>
            <a:r>
              <a:rPr lang="en-US" altLang="zh-CN">
                <a:solidFill>
                  <a:srgbClr val="000000"/>
                </a:solidFill>
                <a:ea typeface="宋体" pitchFamily="2" charset="-122"/>
              </a:rPr>
              <a:t>d) </a:t>
            </a:r>
            <a:r>
              <a:rPr lang="zh-CN" altLang="en-US">
                <a:solidFill>
                  <a:srgbClr val="000000"/>
                </a:solidFill>
                <a:ea typeface="宋体" pitchFamily="2" charset="-122"/>
              </a:rPr>
              <a:t>使用</a:t>
            </a:r>
            <a:r>
              <a:rPr lang="en-US" altLang="zh-CN">
                <a:solidFill>
                  <a:srgbClr val="000000"/>
                </a:solidFill>
                <a:ea typeface="宋体" pitchFamily="2" charset="-122"/>
              </a:rPr>
              <a:t>ESPRIT</a:t>
            </a:r>
            <a:r>
              <a:rPr lang="zh-CN" altLang="en-US">
                <a:solidFill>
                  <a:srgbClr val="000000"/>
                </a:solidFill>
                <a:ea typeface="宋体" pitchFamily="2" charset="-122"/>
              </a:rPr>
              <a:t>等方法，得到入射方位角</a:t>
            </a:r>
          </a:p>
        </p:txBody>
      </p:sp>
      <p:sp>
        <p:nvSpPr>
          <p:cNvPr id="79876" name="Rectangle 5"/>
          <p:cNvSpPr>
            <a:spLocks noChangeArrowheads="1"/>
          </p:cNvSpPr>
          <p:nvPr/>
        </p:nvSpPr>
        <p:spPr bwMode="auto">
          <a:xfrm>
            <a:off x="0" y="2960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sp>
        <p:nvSpPr>
          <p:cNvPr id="7987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sp>
        <p:nvSpPr>
          <p:cNvPr id="7987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sp>
        <p:nvSpPr>
          <p:cNvPr id="79879"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sp>
        <p:nvSpPr>
          <p:cNvPr id="7988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sp>
        <p:nvSpPr>
          <p:cNvPr id="79881"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sp>
        <p:nvSpPr>
          <p:cNvPr id="79882"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grpSp>
        <p:nvGrpSpPr>
          <p:cNvPr id="79883" name="Group 24"/>
          <p:cNvGrpSpPr>
            <a:grpSpLocks/>
          </p:cNvGrpSpPr>
          <p:nvPr/>
        </p:nvGrpSpPr>
        <p:grpSpPr bwMode="auto">
          <a:xfrm>
            <a:off x="2160588" y="3408363"/>
            <a:ext cx="6948487" cy="2828925"/>
            <a:chOff x="1383" y="2056"/>
            <a:chExt cx="4377" cy="1782"/>
          </a:xfrm>
        </p:grpSpPr>
        <p:graphicFrame>
          <p:nvGraphicFramePr>
            <p:cNvPr id="79884" name="Object 6"/>
            <p:cNvGraphicFramePr>
              <a:graphicFrameLocks noChangeAspect="1"/>
            </p:cNvGraphicFramePr>
            <p:nvPr/>
          </p:nvGraphicFramePr>
          <p:xfrm>
            <a:off x="4309" y="2056"/>
            <a:ext cx="1451" cy="830"/>
          </p:xfrm>
          <a:graphic>
            <a:graphicData uri="http://schemas.openxmlformats.org/presentationml/2006/ole">
              <mc:AlternateContent xmlns:mc="http://schemas.openxmlformats.org/markup-compatibility/2006">
                <mc:Choice xmlns:v="urn:schemas-microsoft-com:vml" Requires="v">
                  <p:oleObj spid="_x0000_s68720" name="Equation" r:id="rId3" imgW="1638300" imgH="939800" progId="Equation.DSMT4">
                    <p:embed/>
                  </p:oleObj>
                </mc:Choice>
                <mc:Fallback>
                  <p:oleObj name="Equation" r:id="rId3" imgW="1638300" imgH="939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9" y="2056"/>
                          <a:ext cx="1451"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5" name="Object 8"/>
            <p:cNvGraphicFramePr>
              <a:graphicFrameLocks noChangeAspect="1"/>
            </p:cNvGraphicFramePr>
            <p:nvPr/>
          </p:nvGraphicFramePr>
          <p:xfrm>
            <a:off x="2336" y="2523"/>
            <a:ext cx="771" cy="246"/>
          </p:xfrm>
          <a:graphic>
            <a:graphicData uri="http://schemas.openxmlformats.org/presentationml/2006/ole">
              <mc:AlternateContent xmlns:mc="http://schemas.openxmlformats.org/markup-compatibility/2006">
                <mc:Choice xmlns:v="urn:schemas-microsoft-com:vml" Requires="v">
                  <p:oleObj spid="_x0000_s68721" name="Equation" r:id="rId5" imgW="647419" imgH="203112" progId="Equation.DSMT4">
                    <p:embed/>
                  </p:oleObj>
                </mc:Choice>
                <mc:Fallback>
                  <p:oleObj name="Equation" r:id="rId5" imgW="647419"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6" y="2523"/>
                          <a:ext cx="77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6" name="Object 10"/>
            <p:cNvGraphicFramePr>
              <a:graphicFrameLocks noChangeAspect="1"/>
            </p:cNvGraphicFramePr>
            <p:nvPr/>
          </p:nvGraphicFramePr>
          <p:xfrm>
            <a:off x="2699" y="2750"/>
            <a:ext cx="1134" cy="350"/>
          </p:xfrm>
          <a:graphic>
            <a:graphicData uri="http://schemas.openxmlformats.org/presentationml/2006/ole">
              <mc:AlternateContent xmlns:mc="http://schemas.openxmlformats.org/markup-compatibility/2006">
                <mc:Choice xmlns:v="urn:schemas-microsoft-com:vml" Requires="v">
                  <p:oleObj spid="_x0000_s68722" name="Equation" r:id="rId7" imgW="1409088" imgH="431613" progId="Equation.DSMT4">
                    <p:embed/>
                  </p:oleObj>
                </mc:Choice>
                <mc:Fallback>
                  <p:oleObj name="Equation" r:id="rId7" imgW="1409088"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 y="2750"/>
                          <a:ext cx="1134"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7" name="Object 14"/>
            <p:cNvGraphicFramePr>
              <a:graphicFrameLocks noChangeAspect="1"/>
            </p:cNvGraphicFramePr>
            <p:nvPr/>
          </p:nvGraphicFramePr>
          <p:xfrm>
            <a:off x="1383" y="3067"/>
            <a:ext cx="167" cy="222"/>
          </p:xfrm>
          <a:graphic>
            <a:graphicData uri="http://schemas.openxmlformats.org/presentationml/2006/ole">
              <mc:AlternateContent xmlns:mc="http://schemas.openxmlformats.org/markup-compatibility/2006">
                <mc:Choice xmlns:v="urn:schemas-microsoft-com:vml" Requires="v">
                  <p:oleObj spid="_x0000_s68723" name="Equation" r:id="rId9" imgW="152268" imgH="203024" progId="Equation.DSMT4">
                    <p:embed/>
                  </p:oleObj>
                </mc:Choice>
                <mc:Fallback>
                  <p:oleObj name="Equation" r:id="rId9" imgW="152268" imgH="20302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3" y="3067"/>
                          <a:ext cx="16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8" name="Object 22"/>
            <p:cNvGraphicFramePr>
              <a:graphicFrameLocks noChangeAspect="1"/>
            </p:cNvGraphicFramePr>
            <p:nvPr/>
          </p:nvGraphicFramePr>
          <p:xfrm>
            <a:off x="4363" y="3566"/>
            <a:ext cx="195" cy="272"/>
          </p:xfrm>
          <a:graphic>
            <a:graphicData uri="http://schemas.openxmlformats.org/presentationml/2006/ole">
              <mc:AlternateContent xmlns:mc="http://schemas.openxmlformats.org/markup-compatibility/2006">
                <mc:Choice xmlns:v="urn:schemas-microsoft-com:vml" Requires="v">
                  <p:oleObj spid="_x0000_s68724" name="Equation" r:id="rId11" imgW="139639" imgH="190417" progId="Equation.DSMT4">
                    <p:embed/>
                  </p:oleObj>
                </mc:Choice>
                <mc:Fallback>
                  <p:oleObj name="Equation" r:id="rId11" imgW="139639" imgH="19041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3" y="3566"/>
                          <a:ext cx="1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87018508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zh-CN" altLang="en-US" sz="3600" dirty="0">
                <a:ea typeface="宋体" pitchFamily="2" charset="-122"/>
              </a:rPr>
              <a:t>预测步骤（举例）</a:t>
            </a:r>
          </a:p>
        </p:txBody>
      </p:sp>
      <p:sp>
        <p:nvSpPr>
          <p:cNvPr id="80899" name="Rectangle 3"/>
          <p:cNvSpPr>
            <a:spLocks noGrp="1" noChangeArrowheads="1"/>
          </p:cNvSpPr>
          <p:nvPr>
            <p:ph type="body" idx="1"/>
          </p:nvPr>
        </p:nvSpPr>
        <p:spPr/>
        <p:txBody>
          <a:bodyPr/>
          <a:lstStyle/>
          <a:p>
            <a:pPr eaLnBrk="1" hangingPunct="1">
              <a:lnSpc>
                <a:spcPct val="90000"/>
              </a:lnSpc>
            </a:pPr>
            <a:r>
              <a:rPr lang="en-US" altLang="zh-CN" sz="3200">
                <a:solidFill>
                  <a:schemeClr val="tx1"/>
                </a:solidFill>
                <a:ea typeface="宋体" pitchFamily="2" charset="-122"/>
              </a:rPr>
              <a:t>3. </a:t>
            </a:r>
            <a:r>
              <a:rPr lang="zh-CN" altLang="en-US" sz="3200">
                <a:solidFill>
                  <a:schemeClr val="tx1"/>
                </a:solidFill>
                <a:ea typeface="宋体" pitchFamily="2" charset="-122"/>
              </a:rPr>
              <a:t>预测（实时）</a:t>
            </a:r>
          </a:p>
          <a:p>
            <a:pPr lvl="1" eaLnBrk="1" hangingPunct="1">
              <a:lnSpc>
                <a:spcPct val="90000"/>
              </a:lnSpc>
            </a:pPr>
            <a:r>
              <a:rPr lang="zh-CN" altLang="en-US">
                <a:solidFill>
                  <a:srgbClr val="000000"/>
                </a:solidFill>
                <a:ea typeface="宋体" pitchFamily="2" charset="-122"/>
              </a:rPr>
              <a:t>由导航设备得到用户速度</a:t>
            </a:r>
            <a:r>
              <a:rPr lang="en-US" altLang="zh-CN" i="1">
                <a:solidFill>
                  <a:srgbClr val="000000"/>
                </a:solidFill>
                <a:latin typeface="Times New Roman" pitchFamily="18" charset="0"/>
                <a:ea typeface="宋体" pitchFamily="2" charset="-122"/>
              </a:rPr>
              <a:t>v</a:t>
            </a:r>
            <a:r>
              <a:rPr lang="zh-CN" altLang="en-US">
                <a:solidFill>
                  <a:srgbClr val="000000"/>
                </a:solidFill>
                <a:latin typeface="Times New Roman" pitchFamily="18" charset="0"/>
                <a:ea typeface="宋体" pitchFamily="2" charset="-122"/>
              </a:rPr>
              <a:t>，计算各</a:t>
            </a:r>
            <a:r>
              <a:rPr lang="zh-CN" altLang="en-US">
                <a:solidFill>
                  <a:srgbClr val="000000"/>
                </a:solidFill>
                <a:ea typeface="宋体" pitchFamily="2" charset="-122"/>
              </a:rPr>
              <a:t>静止散射物所导致的</a:t>
            </a:r>
            <a:r>
              <a:rPr lang="zh-CN" altLang="en-US">
                <a:solidFill>
                  <a:srgbClr val="000000"/>
                </a:solidFill>
                <a:latin typeface="Times New Roman" pitchFamily="18" charset="0"/>
                <a:ea typeface="宋体" pitchFamily="2" charset="-122"/>
              </a:rPr>
              <a:t>多普勒角频率</a:t>
            </a:r>
            <a:endParaRPr lang="en-US" altLang="zh-CN" i="1">
              <a:solidFill>
                <a:srgbClr val="000000"/>
              </a:solidFill>
              <a:latin typeface="Times New Roman" pitchFamily="18" charset="0"/>
              <a:ea typeface="宋体" pitchFamily="2" charset="-122"/>
            </a:endParaRPr>
          </a:p>
          <a:p>
            <a:pPr lvl="2" eaLnBrk="1" hangingPunct="1">
              <a:lnSpc>
                <a:spcPct val="90000"/>
              </a:lnSpc>
            </a:pPr>
            <a:endParaRPr lang="zh-CN" altLang="en-US">
              <a:solidFill>
                <a:srgbClr val="000000"/>
              </a:solidFill>
              <a:latin typeface="Times New Roman" pitchFamily="18" charset="0"/>
              <a:ea typeface="宋体" pitchFamily="2" charset="-122"/>
            </a:endParaRPr>
          </a:p>
          <a:p>
            <a:pPr lvl="1" eaLnBrk="1" hangingPunct="1">
              <a:lnSpc>
                <a:spcPct val="90000"/>
              </a:lnSpc>
            </a:pPr>
            <a:r>
              <a:rPr lang="zh-CN" altLang="en-US">
                <a:solidFill>
                  <a:srgbClr val="000000"/>
                </a:solidFill>
                <a:ea typeface="宋体" pitchFamily="2" charset="-122"/>
              </a:rPr>
              <a:t>发送导频，根据最小均方误差</a:t>
            </a:r>
            <a:r>
              <a:rPr lang="en-US" altLang="zh-CN">
                <a:solidFill>
                  <a:srgbClr val="000000"/>
                </a:solidFill>
                <a:ea typeface="宋体" pitchFamily="2" charset="-122"/>
              </a:rPr>
              <a:t>(LMMSE)</a:t>
            </a:r>
            <a:r>
              <a:rPr lang="zh-CN" altLang="en-US">
                <a:solidFill>
                  <a:srgbClr val="000000"/>
                </a:solidFill>
                <a:ea typeface="宋体" pitchFamily="2" charset="-122"/>
              </a:rPr>
              <a:t>估计可以得到复反射系数</a:t>
            </a:r>
            <a:r>
              <a:rPr lang="en-US" altLang="zh-CN">
                <a:ea typeface="宋体" pitchFamily="2" charset="-122"/>
              </a:rPr>
              <a:t>        </a:t>
            </a:r>
            <a:endParaRPr lang="zh-CN" altLang="en-US">
              <a:ea typeface="宋体" pitchFamily="2" charset="-122"/>
            </a:endParaRPr>
          </a:p>
          <a:p>
            <a:pPr lvl="1" eaLnBrk="1" hangingPunct="1">
              <a:lnSpc>
                <a:spcPct val="90000"/>
              </a:lnSpc>
              <a:buFont typeface="Wingdings" pitchFamily="2" charset="2"/>
              <a:buNone/>
            </a:pPr>
            <a:r>
              <a:rPr lang="zh-CN" altLang="en-US">
                <a:ea typeface="宋体" pitchFamily="2" charset="-122"/>
              </a:rPr>
              <a:t>	</a:t>
            </a:r>
            <a:r>
              <a:rPr lang="zh-CN" altLang="en-US">
                <a:solidFill>
                  <a:srgbClr val="000000"/>
                </a:solidFill>
                <a:ea typeface="宋体" pitchFamily="2" charset="-122"/>
              </a:rPr>
              <a:t>其中：</a:t>
            </a:r>
          </a:p>
          <a:p>
            <a:pPr lvl="1" eaLnBrk="1" hangingPunct="1">
              <a:lnSpc>
                <a:spcPct val="90000"/>
              </a:lnSpc>
              <a:buFont typeface="Wingdings" pitchFamily="2" charset="2"/>
              <a:buNone/>
            </a:pPr>
            <a:endParaRPr lang="zh-CN" altLang="en-US">
              <a:solidFill>
                <a:srgbClr val="000000"/>
              </a:solidFill>
              <a:ea typeface="宋体" pitchFamily="2" charset="-122"/>
            </a:endParaRPr>
          </a:p>
          <a:p>
            <a:pPr lvl="1" eaLnBrk="1" hangingPunct="1">
              <a:lnSpc>
                <a:spcPct val="90000"/>
              </a:lnSpc>
              <a:buFont typeface="Wingdings" pitchFamily="2" charset="2"/>
              <a:buNone/>
            </a:pPr>
            <a:endParaRPr lang="zh-CN" altLang="en-US">
              <a:solidFill>
                <a:srgbClr val="000000"/>
              </a:solidFill>
              <a:ea typeface="宋体" pitchFamily="2" charset="-122"/>
            </a:endParaRPr>
          </a:p>
          <a:p>
            <a:pPr lvl="1" eaLnBrk="1" hangingPunct="1">
              <a:lnSpc>
                <a:spcPct val="90000"/>
              </a:lnSpc>
              <a:buFont typeface="Wingdings" pitchFamily="2" charset="2"/>
              <a:buNone/>
            </a:pPr>
            <a:endParaRPr lang="zh-CN" altLang="en-US">
              <a:solidFill>
                <a:srgbClr val="000000"/>
              </a:solidFill>
              <a:ea typeface="宋体" pitchFamily="2" charset="-122"/>
            </a:endParaRPr>
          </a:p>
          <a:p>
            <a:pPr lvl="1" eaLnBrk="1" hangingPunct="1">
              <a:lnSpc>
                <a:spcPct val="90000"/>
              </a:lnSpc>
              <a:buFont typeface="Wingdings" pitchFamily="2" charset="2"/>
              <a:buNone/>
            </a:pPr>
            <a:endParaRPr lang="zh-CN" altLang="en-US">
              <a:solidFill>
                <a:srgbClr val="000000"/>
              </a:solidFill>
              <a:ea typeface="宋体" pitchFamily="2" charset="-122"/>
            </a:endParaRPr>
          </a:p>
          <a:p>
            <a:pPr lvl="1" eaLnBrk="1" hangingPunct="1">
              <a:lnSpc>
                <a:spcPct val="90000"/>
              </a:lnSpc>
              <a:buFont typeface="Wingdings" pitchFamily="2" charset="2"/>
              <a:buNone/>
            </a:pPr>
            <a:r>
              <a:rPr lang="zh-CN" altLang="en-US">
                <a:solidFill>
                  <a:srgbClr val="000000"/>
                </a:solidFill>
                <a:ea typeface="宋体" pitchFamily="2" charset="-122"/>
              </a:rPr>
              <a:t>   从而根据                            即可实现预测</a:t>
            </a:r>
          </a:p>
          <a:p>
            <a:pPr lvl="1" eaLnBrk="1" hangingPunct="1">
              <a:lnSpc>
                <a:spcPct val="90000"/>
              </a:lnSpc>
            </a:pPr>
            <a:endParaRPr lang="zh-CN" altLang="en-US">
              <a:ea typeface="宋体" pitchFamily="2" charset="-122"/>
            </a:endParaRPr>
          </a:p>
        </p:txBody>
      </p:sp>
      <p:sp>
        <p:nvSpPr>
          <p:cNvPr id="8090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graphicFrame>
        <p:nvGraphicFramePr>
          <p:cNvPr id="80901" name="Object 4"/>
          <p:cNvGraphicFramePr>
            <a:graphicFrameLocks noChangeAspect="1"/>
          </p:cNvGraphicFramePr>
          <p:nvPr/>
        </p:nvGraphicFramePr>
        <p:xfrm>
          <a:off x="4211638" y="3068638"/>
          <a:ext cx="2520950" cy="595312"/>
        </p:xfrm>
        <a:graphic>
          <a:graphicData uri="http://schemas.openxmlformats.org/presentationml/2006/ole">
            <mc:AlternateContent xmlns:mc="http://schemas.openxmlformats.org/markup-compatibility/2006">
              <mc:Choice xmlns:v="urn:schemas-microsoft-com:vml" Requires="v">
                <p:oleObj spid="_x0000_s69722" name="Equation" r:id="rId3" imgW="1688367" imgH="393529" progId="Equation.DSMT4">
                  <p:embed/>
                </p:oleObj>
              </mc:Choice>
              <mc:Fallback>
                <p:oleObj name="Equation" r:id="rId3" imgW="1688367"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3068638"/>
                        <a:ext cx="252095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2" name="Rectangle 7"/>
          <p:cNvSpPr>
            <a:spLocks noChangeArrowheads="1"/>
          </p:cNvSpPr>
          <p:nvPr/>
        </p:nvSpPr>
        <p:spPr bwMode="auto">
          <a:xfrm>
            <a:off x="0" y="2944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graphicFrame>
        <p:nvGraphicFramePr>
          <p:cNvPr id="80903" name="Object 6"/>
          <p:cNvGraphicFramePr>
            <a:graphicFrameLocks noChangeAspect="1"/>
          </p:cNvGraphicFramePr>
          <p:nvPr/>
        </p:nvGraphicFramePr>
        <p:xfrm>
          <a:off x="3132138" y="4005263"/>
          <a:ext cx="2735262" cy="1465262"/>
        </p:xfrm>
        <a:graphic>
          <a:graphicData uri="http://schemas.openxmlformats.org/presentationml/2006/ole">
            <mc:AlternateContent xmlns:mc="http://schemas.openxmlformats.org/markup-compatibility/2006">
              <mc:Choice xmlns:v="urn:schemas-microsoft-com:vml" Requires="v">
                <p:oleObj spid="_x0000_s69723" name="Equation" r:id="rId5" imgW="1803400" imgH="965200" progId="Equation.DSMT4">
                  <p:embed/>
                </p:oleObj>
              </mc:Choice>
              <mc:Fallback>
                <p:oleObj name="Equation" r:id="rId5" imgW="1803400" imgH="965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4005263"/>
                        <a:ext cx="2735262"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graphicFrame>
        <p:nvGraphicFramePr>
          <p:cNvPr id="80905" name="Object 10"/>
          <p:cNvGraphicFramePr>
            <a:graphicFrameLocks noChangeAspect="1"/>
          </p:cNvGraphicFramePr>
          <p:nvPr/>
        </p:nvGraphicFramePr>
        <p:xfrm>
          <a:off x="4716463" y="1773238"/>
          <a:ext cx="1943100" cy="769937"/>
        </p:xfrm>
        <a:graphic>
          <a:graphicData uri="http://schemas.openxmlformats.org/presentationml/2006/ole">
            <mc:AlternateContent xmlns:mc="http://schemas.openxmlformats.org/markup-compatibility/2006">
              <mc:Choice xmlns:v="urn:schemas-microsoft-com:vml" Requires="v">
                <p:oleObj spid="_x0000_s69724" name="Equation" r:id="rId7" imgW="825500" imgH="330200" progId="Equation.DSMT4">
                  <p:embed/>
                </p:oleObj>
              </mc:Choice>
              <mc:Fallback>
                <p:oleObj name="Equation" r:id="rId7" imgW="825500" imgH="330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1773238"/>
                        <a:ext cx="19431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6" name="Rectangle 17"/>
          <p:cNvSpPr>
            <a:spLocks noChangeArrowheads="1"/>
          </p:cNvSpPr>
          <p:nvPr/>
        </p:nvSpPr>
        <p:spPr bwMode="auto">
          <a:xfrm>
            <a:off x="0" y="324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graphicFrame>
        <p:nvGraphicFramePr>
          <p:cNvPr id="80907" name="Object 16"/>
          <p:cNvGraphicFramePr>
            <a:graphicFrameLocks noChangeAspect="1"/>
          </p:cNvGraphicFramePr>
          <p:nvPr/>
        </p:nvGraphicFramePr>
        <p:xfrm>
          <a:off x="2627313" y="5876925"/>
          <a:ext cx="2665412" cy="595313"/>
        </p:xfrm>
        <a:graphic>
          <a:graphicData uri="http://schemas.openxmlformats.org/presentationml/2006/ole">
            <mc:AlternateContent xmlns:mc="http://schemas.openxmlformats.org/markup-compatibility/2006">
              <mc:Choice xmlns:v="urn:schemas-microsoft-com:vml" Requires="v">
                <p:oleObj spid="_x0000_s69725" name="Equation" r:id="rId9" imgW="1638300" imgH="368300" progId="Equation.DSMT4">
                  <p:embed/>
                </p:oleObj>
              </mc:Choice>
              <mc:Fallback>
                <p:oleObj name="Equation" r:id="rId9" imgW="1638300" imgH="3683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7313" y="5876925"/>
                        <a:ext cx="2665412"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786726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sz="3600" dirty="0">
                <a:ea typeface="宋体" pitchFamily="2" charset="-122"/>
              </a:rPr>
              <a:t>基于环境学习的信道预测</a:t>
            </a:r>
            <a:endParaRPr lang="en-US" altLang="zh-CN" sz="3600" dirty="0">
              <a:ea typeface="宋体" pitchFamily="2" charset="-122"/>
            </a:endParaRPr>
          </a:p>
        </p:txBody>
      </p:sp>
      <p:sp>
        <p:nvSpPr>
          <p:cNvPr id="410627" name="AutoShape 3"/>
          <p:cNvSpPr>
            <a:spLocks noChangeArrowheads="1"/>
          </p:cNvSpPr>
          <p:nvPr/>
        </p:nvSpPr>
        <p:spPr bwMode="auto">
          <a:xfrm>
            <a:off x="5867400" y="3865563"/>
            <a:ext cx="2447925" cy="642937"/>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导频</a:t>
            </a:r>
          </a:p>
        </p:txBody>
      </p:sp>
      <p:grpSp>
        <p:nvGrpSpPr>
          <p:cNvPr id="410628" name="Group 4"/>
          <p:cNvGrpSpPr>
            <a:grpSpLocks/>
          </p:cNvGrpSpPr>
          <p:nvPr/>
        </p:nvGrpSpPr>
        <p:grpSpPr bwMode="auto">
          <a:xfrm>
            <a:off x="2482850" y="3284538"/>
            <a:ext cx="3313113" cy="1225550"/>
            <a:chOff x="1564" y="2069"/>
            <a:chExt cx="2087" cy="772"/>
          </a:xfrm>
        </p:grpSpPr>
        <p:sp>
          <p:nvSpPr>
            <p:cNvPr id="410629" name="AutoShape 5"/>
            <p:cNvSpPr>
              <a:spLocks noChangeArrowheads="1"/>
            </p:cNvSpPr>
            <p:nvPr/>
          </p:nvSpPr>
          <p:spPr bwMode="auto">
            <a:xfrm>
              <a:off x="1746" y="2432"/>
              <a:ext cx="1542" cy="40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复幅度</a:t>
              </a:r>
            </a:p>
          </p:txBody>
        </p:sp>
        <p:sp>
          <p:nvSpPr>
            <p:cNvPr id="81937" name="AutoShape 6"/>
            <p:cNvSpPr>
              <a:spLocks noChangeArrowheads="1"/>
            </p:cNvSpPr>
            <p:nvPr/>
          </p:nvSpPr>
          <p:spPr bwMode="auto">
            <a:xfrm>
              <a:off x="1564" y="2069"/>
              <a:ext cx="454" cy="363"/>
            </a:xfrm>
            <a:prstGeom prst="downArrow">
              <a:avLst>
                <a:gd name="adj1" fmla="val 50000"/>
                <a:gd name="adj2" fmla="val 25000"/>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81938" name="AutoShape 7"/>
            <p:cNvSpPr>
              <a:spLocks noChangeArrowheads="1"/>
            </p:cNvSpPr>
            <p:nvPr/>
          </p:nvSpPr>
          <p:spPr bwMode="auto">
            <a:xfrm>
              <a:off x="3016" y="2069"/>
              <a:ext cx="454" cy="363"/>
            </a:xfrm>
            <a:prstGeom prst="downArrow">
              <a:avLst>
                <a:gd name="adj1" fmla="val 50000"/>
                <a:gd name="adj2" fmla="val 25000"/>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81939" name="AutoShape 8"/>
            <p:cNvSpPr>
              <a:spLocks noChangeArrowheads="1"/>
            </p:cNvSpPr>
            <p:nvPr/>
          </p:nvSpPr>
          <p:spPr bwMode="auto">
            <a:xfrm rot="5400000">
              <a:off x="3243" y="2432"/>
              <a:ext cx="454" cy="363"/>
            </a:xfrm>
            <a:prstGeom prst="downArrow">
              <a:avLst>
                <a:gd name="adj1" fmla="val 50000"/>
                <a:gd name="adj2" fmla="val 25000"/>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sp>
        <p:nvSpPr>
          <p:cNvPr id="410633" name="AutoShape 9"/>
          <p:cNvSpPr>
            <a:spLocks noChangeArrowheads="1"/>
          </p:cNvSpPr>
          <p:nvPr/>
        </p:nvSpPr>
        <p:spPr bwMode="auto">
          <a:xfrm>
            <a:off x="1547813" y="1412875"/>
            <a:ext cx="2447925" cy="642938"/>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学习、测量</a:t>
            </a:r>
          </a:p>
        </p:txBody>
      </p:sp>
      <p:grpSp>
        <p:nvGrpSpPr>
          <p:cNvPr id="410644" name="Group 20"/>
          <p:cNvGrpSpPr>
            <a:grpSpLocks/>
          </p:cNvGrpSpPr>
          <p:nvPr/>
        </p:nvGrpSpPr>
        <p:grpSpPr bwMode="auto">
          <a:xfrm>
            <a:off x="1547813" y="2060575"/>
            <a:ext cx="2447925" cy="1219200"/>
            <a:chOff x="975" y="1298"/>
            <a:chExt cx="1542" cy="768"/>
          </a:xfrm>
        </p:grpSpPr>
        <p:sp>
          <p:nvSpPr>
            <p:cNvPr id="410636" name="AutoShape 12"/>
            <p:cNvSpPr>
              <a:spLocks noChangeArrowheads="1"/>
            </p:cNvSpPr>
            <p:nvPr/>
          </p:nvSpPr>
          <p:spPr bwMode="auto">
            <a:xfrm>
              <a:off x="975" y="1661"/>
              <a:ext cx="1542" cy="40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静止散射体个数、</a:t>
              </a:r>
              <a:r>
                <a:rPr lang="en-US" altLang="zh-CN" b="1">
                  <a:solidFill>
                    <a:srgbClr val="0D0D0D"/>
                  </a:solidFill>
                  <a:effectLst>
                    <a:outerShdw blurRad="38100" dist="38100" dir="2700000" algn="tl">
                      <a:srgbClr val="C0C0C0"/>
                    </a:outerShdw>
                  </a:effectLst>
                  <a:ea typeface="宋体" pitchFamily="2" charset="-122"/>
                </a:rPr>
                <a:t>DOA</a:t>
              </a:r>
            </a:p>
          </p:txBody>
        </p:sp>
        <p:sp>
          <p:nvSpPr>
            <p:cNvPr id="81935" name="AutoShape 14"/>
            <p:cNvSpPr>
              <a:spLocks noChangeArrowheads="1"/>
            </p:cNvSpPr>
            <p:nvPr/>
          </p:nvSpPr>
          <p:spPr bwMode="auto">
            <a:xfrm>
              <a:off x="1564" y="1298"/>
              <a:ext cx="454" cy="363"/>
            </a:xfrm>
            <a:prstGeom prst="downArrow">
              <a:avLst>
                <a:gd name="adj1" fmla="val 50000"/>
                <a:gd name="adj2" fmla="val 25000"/>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grpSp>
        <p:nvGrpSpPr>
          <p:cNvPr id="410645" name="Group 21"/>
          <p:cNvGrpSpPr>
            <a:grpSpLocks/>
          </p:cNvGrpSpPr>
          <p:nvPr/>
        </p:nvGrpSpPr>
        <p:grpSpPr bwMode="auto">
          <a:xfrm>
            <a:off x="4283075" y="1412875"/>
            <a:ext cx="2449513" cy="1866900"/>
            <a:chOff x="2698" y="890"/>
            <a:chExt cx="1543" cy="1176"/>
          </a:xfrm>
        </p:grpSpPr>
        <p:sp>
          <p:nvSpPr>
            <p:cNvPr id="410634" name="AutoShape 10"/>
            <p:cNvSpPr>
              <a:spLocks noChangeArrowheads="1"/>
            </p:cNvSpPr>
            <p:nvPr/>
          </p:nvSpPr>
          <p:spPr bwMode="auto">
            <a:xfrm>
              <a:off x="2699" y="890"/>
              <a:ext cx="1542" cy="40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b="1">
                  <a:solidFill>
                    <a:srgbClr val="0D0D0D"/>
                  </a:solidFill>
                  <a:effectLst>
                    <a:outerShdw blurRad="38100" dist="38100" dir="2700000" algn="tl">
                      <a:srgbClr val="C0C0C0"/>
                    </a:outerShdw>
                  </a:effectLst>
                  <a:ea typeface="宋体" pitchFamily="2" charset="-122"/>
                </a:rPr>
                <a:t>GPS</a:t>
              </a:r>
            </a:p>
          </p:txBody>
        </p:sp>
        <p:sp>
          <p:nvSpPr>
            <p:cNvPr id="410637" name="AutoShape 13"/>
            <p:cNvSpPr>
              <a:spLocks noChangeArrowheads="1"/>
            </p:cNvSpPr>
            <p:nvPr/>
          </p:nvSpPr>
          <p:spPr bwMode="auto">
            <a:xfrm>
              <a:off x="2698" y="1661"/>
              <a:ext cx="1542" cy="405"/>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用户速度</a:t>
              </a:r>
            </a:p>
          </p:txBody>
        </p:sp>
        <p:sp>
          <p:nvSpPr>
            <p:cNvPr id="81933" name="AutoShape 15"/>
            <p:cNvSpPr>
              <a:spLocks noChangeArrowheads="1"/>
            </p:cNvSpPr>
            <p:nvPr/>
          </p:nvSpPr>
          <p:spPr bwMode="auto">
            <a:xfrm>
              <a:off x="3016" y="1298"/>
              <a:ext cx="454" cy="363"/>
            </a:xfrm>
            <a:prstGeom prst="downArrow">
              <a:avLst>
                <a:gd name="adj1" fmla="val 50000"/>
                <a:gd name="adj2" fmla="val 25000"/>
              </a:avLst>
            </a:prstGeom>
            <a:blipFill dpi="0" rotWithShape="1">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sp>
        <p:nvSpPr>
          <p:cNvPr id="410641" name="AutoShape 17"/>
          <p:cNvSpPr>
            <a:spLocks noChangeArrowheads="1"/>
          </p:cNvSpPr>
          <p:nvPr/>
        </p:nvSpPr>
        <p:spPr bwMode="auto">
          <a:xfrm>
            <a:off x="3635375" y="4654550"/>
            <a:ext cx="720725" cy="576263"/>
          </a:xfrm>
          <a:prstGeom prst="downArrow">
            <a:avLst>
              <a:gd name="adj1" fmla="val 50000"/>
              <a:gd name="adj2"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410642" name="AutoShape 18"/>
          <p:cNvSpPr>
            <a:spLocks noChangeArrowheads="1"/>
          </p:cNvSpPr>
          <p:nvPr/>
        </p:nvSpPr>
        <p:spPr bwMode="auto">
          <a:xfrm>
            <a:off x="2771775" y="5302250"/>
            <a:ext cx="2447925" cy="642938"/>
          </a:xfrm>
          <a:prstGeom prst="roundRect">
            <a:avLst>
              <a:gd name="adj" fmla="val 13745"/>
            </a:avLst>
          </a:prstGeom>
          <a:noFill/>
          <a:ln w="381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b="1">
                <a:solidFill>
                  <a:srgbClr val="0D0D0D"/>
                </a:solidFill>
                <a:effectLst>
                  <a:outerShdw blurRad="38100" dist="38100" dir="2700000" algn="tl">
                    <a:srgbClr val="C0C0C0"/>
                  </a:outerShdw>
                </a:effectLst>
                <a:ea typeface="宋体" pitchFamily="2" charset="-122"/>
              </a:rPr>
              <a:t>未来信道</a:t>
            </a:r>
            <a:r>
              <a:rPr lang="en-US" altLang="zh-CN" b="1">
                <a:solidFill>
                  <a:srgbClr val="0D0D0D"/>
                </a:solidFill>
                <a:effectLst>
                  <a:outerShdw blurRad="38100" dist="38100" dir="2700000" algn="tl">
                    <a:srgbClr val="C0C0C0"/>
                  </a:outerShdw>
                </a:effectLst>
                <a:ea typeface="宋体" pitchFamily="2" charset="-122"/>
              </a:rPr>
              <a:t>CSI</a:t>
            </a:r>
          </a:p>
        </p:txBody>
      </p:sp>
      <p:sp>
        <p:nvSpPr>
          <p:cNvPr id="410643" name="Oval 19"/>
          <p:cNvSpPr>
            <a:spLocks noChangeArrowheads="1"/>
          </p:cNvSpPr>
          <p:nvPr/>
        </p:nvSpPr>
        <p:spPr bwMode="auto">
          <a:xfrm>
            <a:off x="1042988" y="2133600"/>
            <a:ext cx="6048375" cy="2520950"/>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Tree>
    <p:extLst>
      <p:ext uri="{BB962C8B-B14F-4D97-AF65-F5344CB8AC3E}">
        <p14:creationId xmlns:p14="http://schemas.microsoft.com/office/powerpoint/2010/main" val="3517298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6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06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062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1062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06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06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0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animBg="1"/>
      <p:bldP spid="410641" grpId="0" animBg="1"/>
      <p:bldP spid="410642" grpId="0" animBg="1"/>
      <p:bldP spid="41064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11188" y="188913"/>
            <a:ext cx="7696200" cy="563562"/>
          </a:xfrm>
        </p:spPr>
        <p:txBody>
          <a:bodyPr/>
          <a:lstStyle/>
          <a:p>
            <a:pPr eaLnBrk="1" hangingPunct="1"/>
            <a:r>
              <a:rPr lang="zh-CN" altLang="en-US">
                <a:ea typeface="宋体" pitchFamily="2" charset="-122"/>
              </a:rPr>
              <a:t>性能评估</a:t>
            </a:r>
            <a:r>
              <a:rPr lang="en-US" altLang="zh-CN">
                <a:latin typeface="Tahoma" pitchFamily="34" charset="0"/>
                <a:ea typeface="宋体" pitchFamily="2" charset="-122"/>
              </a:rPr>
              <a:t>——</a:t>
            </a:r>
            <a:r>
              <a:rPr lang="zh-CN" altLang="en-US">
                <a:ea typeface="宋体" pitchFamily="2" charset="-122"/>
              </a:rPr>
              <a:t>预测精度</a:t>
            </a:r>
          </a:p>
        </p:txBody>
      </p:sp>
      <p:sp>
        <p:nvSpPr>
          <p:cNvPr id="82947" name="Rectangle 3"/>
          <p:cNvSpPr>
            <a:spLocks noGrp="1" noChangeArrowheads="1"/>
          </p:cNvSpPr>
          <p:nvPr>
            <p:ph type="body" sz="half" idx="1"/>
          </p:nvPr>
        </p:nvSpPr>
        <p:spPr>
          <a:xfrm>
            <a:off x="304800" y="990600"/>
            <a:ext cx="4113213" cy="5257800"/>
          </a:xfrm>
        </p:spPr>
        <p:txBody>
          <a:bodyPr/>
          <a:lstStyle/>
          <a:p>
            <a:pPr eaLnBrk="1" hangingPunct="1"/>
            <a:r>
              <a:rPr lang="zh-CN" altLang="en-US" sz="2400">
                <a:ea typeface="宋体" pitchFamily="2" charset="-122"/>
              </a:rPr>
              <a:t>评估准则</a:t>
            </a:r>
            <a:r>
              <a:rPr lang="en-US" altLang="zh-CN" sz="2400">
                <a:ea typeface="宋体" pitchFamily="2" charset="-122"/>
              </a:rPr>
              <a:t>: </a:t>
            </a:r>
            <a:r>
              <a:rPr lang="zh-CN" altLang="en-US" sz="2400">
                <a:ea typeface="宋体" pitchFamily="2" charset="-122"/>
              </a:rPr>
              <a:t>归一化最小均方误差（</a:t>
            </a:r>
            <a:r>
              <a:rPr lang="en-US" altLang="zh-CN" sz="2400">
                <a:ea typeface="宋体" pitchFamily="2" charset="-122"/>
              </a:rPr>
              <a:t>NMSE </a:t>
            </a:r>
            <a:r>
              <a:rPr lang="zh-CN" altLang="en-US" sz="2400">
                <a:ea typeface="宋体" pitchFamily="2" charset="-122"/>
              </a:rPr>
              <a:t>）</a:t>
            </a:r>
          </a:p>
          <a:p>
            <a:pPr eaLnBrk="1" hangingPunct="1"/>
            <a:endParaRPr lang="en-US" altLang="zh-CN" sz="2400">
              <a:ea typeface="宋体" pitchFamily="2" charset="-122"/>
            </a:endParaRPr>
          </a:p>
          <a:p>
            <a:pPr eaLnBrk="1" hangingPunct="1"/>
            <a:endParaRPr lang="en-US" altLang="zh-CN" sz="2400">
              <a:ea typeface="宋体" pitchFamily="2" charset="-122"/>
            </a:endParaRPr>
          </a:p>
          <a:p>
            <a:pPr eaLnBrk="1" hangingPunct="1"/>
            <a:endParaRPr lang="en-US" altLang="zh-CN" sz="2400">
              <a:ea typeface="宋体" pitchFamily="2" charset="-122"/>
            </a:endParaRPr>
          </a:p>
          <a:p>
            <a:pPr eaLnBrk="1" hangingPunct="1"/>
            <a:endParaRPr lang="en-US" altLang="zh-CN" sz="2400">
              <a:ea typeface="宋体" pitchFamily="2" charset="-122"/>
            </a:endParaRPr>
          </a:p>
          <a:p>
            <a:pPr eaLnBrk="1" hangingPunct="1"/>
            <a:r>
              <a:rPr lang="zh-CN" altLang="en-US" sz="2400">
                <a:ea typeface="宋体" pitchFamily="2" charset="-122"/>
              </a:rPr>
              <a:t>对比预测方法</a:t>
            </a:r>
            <a:r>
              <a:rPr lang="en-US" altLang="zh-CN" sz="2400">
                <a:ea typeface="宋体" pitchFamily="2" charset="-122"/>
              </a:rPr>
              <a:t>:</a:t>
            </a:r>
          </a:p>
          <a:p>
            <a:pPr lvl="1" eaLnBrk="1" hangingPunct="1"/>
            <a:r>
              <a:rPr lang="en-US" altLang="zh-CN" sz="2400">
                <a:ea typeface="宋体" pitchFamily="2" charset="-122"/>
              </a:rPr>
              <a:t>4</a:t>
            </a:r>
            <a:r>
              <a:rPr lang="zh-CN" altLang="en-US" sz="2400">
                <a:ea typeface="宋体" pitchFamily="2" charset="-122"/>
              </a:rPr>
              <a:t>阶</a:t>
            </a:r>
            <a:r>
              <a:rPr lang="en-US" altLang="zh-CN" sz="2400">
                <a:ea typeface="宋体" pitchFamily="2" charset="-122"/>
              </a:rPr>
              <a:t>AR</a:t>
            </a:r>
            <a:r>
              <a:rPr lang="zh-CN" altLang="en-US" sz="2400">
                <a:ea typeface="宋体" pitchFamily="2" charset="-122"/>
              </a:rPr>
              <a:t>信道预测子</a:t>
            </a:r>
          </a:p>
          <a:p>
            <a:pPr lvl="1" eaLnBrk="1" hangingPunct="1"/>
            <a:endParaRPr lang="zh-CN" altLang="en-US" sz="2400">
              <a:ea typeface="宋体" pitchFamily="2" charset="-122"/>
            </a:endParaRPr>
          </a:p>
          <a:p>
            <a:pPr eaLnBrk="1" hangingPunct="1"/>
            <a:r>
              <a:rPr lang="zh-CN" altLang="en-US" sz="2400">
                <a:ea typeface="宋体" pitchFamily="2" charset="-122"/>
              </a:rPr>
              <a:t>意义：提高了预测精度与预测长度</a:t>
            </a:r>
          </a:p>
        </p:txBody>
      </p:sp>
      <p:sp>
        <p:nvSpPr>
          <p:cNvPr id="8294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ea typeface="宋体" pitchFamily="2" charset="-122"/>
            </a:endParaRPr>
          </a:p>
        </p:txBody>
      </p:sp>
      <p:graphicFrame>
        <p:nvGraphicFramePr>
          <p:cNvPr id="82949" name="Object 5"/>
          <p:cNvGraphicFramePr>
            <a:graphicFrameLocks noChangeAspect="1"/>
          </p:cNvGraphicFramePr>
          <p:nvPr/>
        </p:nvGraphicFramePr>
        <p:xfrm>
          <a:off x="827088" y="2133600"/>
          <a:ext cx="3030537" cy="1149350"/>
        </p:xfrm>
        <a:graphic>
          <a:graphicData uri="http://schemas.openxmlformats.org/presentationml/2006/ole">
            <mc:AlternateContent xmlns:mc="http://schemas.openxmlformats.org/markup-compatibility/2006">
              <mc:Choice xmlns:v="urn:schemas-microsoft-com:vml" Requires="v">
                <p:oleObj spid="_x0000_s70700" name="Equation" r:id="rId4" imgW="2209800" imgH="838200" progId="Equation.DSMT4">
                  <p:embed/>
                </p:oleObj>
              </mc:Choice>
              <mc:Fallback>
                <p:oleObj name="Equation" r:id="rId4" imgW="22098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133600"/>
                        <a:ext cx="3030537"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50" name="Text Box 6"/>
          <p:cNvSpPr txBox="1">
            <a:spLocks noChangeArrowheads="1"/>
          </p:cNvSpPr>
          <p:nvPr/>
        </p:nvSpPr>
        <p:spPr bwMode="auto">
          <a:xfrm>
            <a:off x="5724525" y="5708650"/>
            <a:ext cx="165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2400">
                <a:ea typeface="宋体" pitchFamily="2" charset="-122"/>
              </a:rPr>
              <a:t>测量区域</a:t>
            </a:r>
            <a:r>
              <a:rPr lang="en-US" altLang="zh-CN" sz="2400">
                <a:ea typeface="宋体" pitchFamily="2" charset="-122"/>
              </a:rPr>
              <a:t>1</a:t>
            </a:r>
          </a:p>
        </p:txBody>
      </p:sp>
      <p:graphicFrame>
        <p:nvGraphicFramePr>
          <p:cNvPr id="82951" name="Object 14"/>
          <p:cNvGraphicFramePr>
            <a:graphicFrameLocks noChangeAspect="1"/>
          </p:cNvGraphicFramePr>
          <p:nvPr/>
        </p:nvGraphicFramePr>
        <p:xfrm>
          <a:off x="3348038" y="1558925"/>
          <a:ext cx="4967287" cy="3670300"/>
        </p:xfrm>
        <a:graphic>
          <a:graphicData uri="http://schemas.openxmlformats.org/presentationml/2006/ole">
            <mc:AlternateContent xmlns:mc="http://schemas.openxmlformats.org/markup-compatibility/2006">
              <mc:Choice xmlns:v="urn:schemas-microsoft-com:vml" Requires="v">
                <p:oleObj spid="_x0000_s70701" name="Visio" r:id="rId6" imgW="4636413" imgH="3484602" progId="Visio.Drawing.11">
                  <p:embed/>
                </p:oleObj>
              </mc:Choice>
              <mc:Fallback>
                <p:oleObj name="Visio" r:id="rId6" imgW="4636413" imgH="348460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038" y="1558925"/>
                        <a:ext cx="4967287"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52" name="AutoShape 15"/>
          <p:cNvSpPr>
            <a:spLocks noChangeArrowheads="1"/>
          </p:cNvSpPr>
          <p:nvPr/>
        </p:nvSpPr>
        <p:spPr bwMode="auto">
          <a:xfrm flipH="1">
            <a:off x="8459788" y="1484313"/>
            <a:ext cx="361950" cy="457200"/>
          </a:xfrm>
          <a:prstGeom prst="wedgeRoundRectCallout">
            <a:avLst>
              <a:gd name="adj1" fmla="val 754824"/>
              <a:gd name="adj2" fmla="val 164583"/>
              <a:gd name="adj3" fmla="val 16667"/>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eaLnBrk="0" hangingPunct="0"/>
            <a:endParaRPr kumimoji="1" lang="zh-CN" altLang="en-US" sz="2400">
              <a:solidFill>
                <a:srgbClr val="000066"/>
              </a:solidFill>
              <a:latin typeface="Times New Roman" pitchFamily="18" charset="0"/>
              <a:ea typeface="大黑体" charset="-122"/>
            </a:endParaRPr>
          </a:p>
        </p:txBody>
      </p:sp>
      <p:sp>
        <p:nvSpPr>
          <p:cNvPr id="82953" name="AutoShape 16"/>
          <p:cNvSpPr>
            <a:spLocks noChangeArrowheads="1"/>
          </p:cNvSpPr>
          <p:nvPr/>
        </p:nvSpPr>
        <p:spPr bwMode="auto">
          <a:xfrm flipH="1">
            <a:off x="8243888" y="1484313"/>
            <a:ext cx="209550" cy="457200"/>
          </a:xfrm>
          <a:prstGeom prst="wedgeRoundRectCallout">
            <a:avLst>
              <a:gd name="adj1" fmla="val 1460602"/>
              <a:gd name="adj2" fmla="val 78472"/>
              <a:gd name="adj3" fmla="val 16667"/>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eaLnBrk="0" hangingPunct="0"/>
            <a:endParaRPr kumimoji="1" lang="zh-CN" altLang="en-US" sz="2400">
              <a:solidFill>
                <a:srgbClr val="000066"/>
              </a:solidFill>
              <a:latin typeface="Times New Roman" pitchFamily="18" charset="0"/>
              <a:ea typeface="大黑体" charset="-122"/>
            </a:endParaRPr>
          </a:p>
        </p:txBody>
      </p:sp>
      <p:sp>
        <p:nvSpPr>
          <p:cNvPr id="82954" name="AutoShape 17"/>
          <p:cNvSpPr>
            <a:spLocks noChangeArrowheads="1"/>
          </p:cNvSpPr>
          <p:nvPr/>
        </p:nvSpPr>
        <p:spPr bwMode="auto">
          <a:xfrm>
            <a:off x="7667625" y="1338263"/>
            <a:ext cx="1152525" cy="914400"/>
          </a:xfrm>
          <a:prstGeom prst="wedgeRoundRectCallout">
            <a:avLst>
              <a:gd name="adj1" fmla="val -70384"/>
              <a:gd name="adj2" fmla="val 114065"/>
              <a:gd name="adj3" fmla="val 16667"/>
            </a:avLst>
          </a:prstGeom>
          <a:solidFill>
            <a:schemeClr val="bg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eaLnBrk="0" hangingPunct="0"/>
            <a:r>
              <a:rPr kumimoji="1" lang="zh-CN" altLang="en-US" sz="2800" b="1">
                <a:solidFill>
                  <a:srgbClr val="FF3300"/>
                </a:solidFill>
                <a:latin typeface="Times New Roman" pitchFamily="18" charset="0"/>
                <a:ea typeface="大黑体" charset="-122"/>
              </a:rPr>
              <a:t>传统</a:t>
            </a:r>
          </a:p>
          <a:p>
            <a:pPr algn="ctr" eaLnBrk="0" hangingPunct="0"/>
            <a:r>
              <a:rPr kumimoji="1" lang="zh-CN" altLang="en-US" sz="2800" b="1">
                <a:solidFill>
                  <a:srgbClr val="FF3300"/>
                </a:solidFill>
                <a:latin typeface="Times New Roman" pitchFamily="18" charset="0"/>
                <a:ea typeface="大黑体" charset="-122"/>
              </a:rPr>
              <a:t>方法</a:t>
            </a:r>
          </a:p>
        </p:txBody>
      </p:sp>
      <p:sp>
        <p:nvSpPr>
          <p:cNvPr id="82955" name="AutoShape 18"/>
          <p:cNvSpPr>
            <a:spLocks noChangeArrowheads="1"/>
          </p:cNvSpPr>
          <p:nvPr/>
        </p:nvSpPr>
        <p:spPr bwMode="auto">
          <a:xfrm>
            <a:off x="7667625" y="3357563"/>
            <a:ext cx="1295400" cy="914400"/>
          </a:xfrm>
          <a:prstGeom prst="wedgeRoundRectCallout">
            <a:avLst>
              <a:gd name="adj1" fmla="val -163356"/>
              <a:gd name="adj2" fmla="val -86287"/>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eaLnBrk="0" hangingPunct="0"/>
            <a:r>
              <a:rPr kumimoji="1" lang="zh-CN" altLang="en-US" sz="2800" b="1">
                <a:solidFill>
                  <a:srgbClr val="000066"/>
                </a:solidFill>
                <a:latin typeface="Times New Roman" pitchFamily="18" charset="0"/>
                <a:ea typeface="大黑体" charset="-122"/>
              </a:rPr>
              <a:t>新的</a:t>
            </a:r>
          </a:p>
          <a:p>
            <a:pPr algn="ctr" eaLnBrk="0" hangingPunct="0"/>
            <a:r>
              <a:rPr kumimoji="1" lang="zh-CN" altLang="en-US" sz="2800" b="1">
                <a:solidFill>
                  <a:srgbClr val="000066"/>
                </a:solidFill>
                <a:latin typeface="Times New Roman" pitchFamily="18" charset="0"/>
                <a:ea typeface="大黑体" charset="-122"/>
              </a:rPr>
              <a:t>方法</a:t>
            </a:r>
          </a:p>
        </p:txBody>
      </p:sp>
    </p:spTree>
    <p:extLst>
      <p:ext uri="{BB962C8B-B14F-4D97-AF65-F5344CB8AC3E}">
        <p14:creationId xmlns:p14="http://schemas.microsoft.com/office/powerpoint/2010/main" val="275576591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683568" y="188640"/>
            <a:ext cx="7696200" cy="563563"/>
          </a:xfrm>
        </p:spPr>
        <p:txBody>
          <a:bodyPr/>
          <a:lstStyle/>
          <a:p>
            <a:pPr eaLnBrk="1" hangingPunct="1"/>
            <a:r>
              <a:rPr lang="zh-CN" altLang="en-US" dirty="0">
                <a:ea typeface="宋体" pitchFamily="2" charset="-122"/>
              </a:rPr>
              <a:t>性能评估</a:t>
            </a:r>
            <a:r>
              <a:rPr lang="en-US" altLang="zh-CN" dirty="0">
                <a:latin typeface="Tahoma" pitchFamily="34" charset="0"/>
                <a:ea typeface="宋体" pitchFamily="2" charset="-122"/>
              </a:rPr>
              <a:t>——</a:t>
            </a:r>
            <a:r>
              <a:rPr lang="zh-CN" altLang="en-US" dirty="0">
                <a:ea typeface="宋体" pitchFamily="2" charset="-122"/>
              </a:rPr>
              <a:t>导频用量</a:t>
            </a:r>
          </a:p>
        </p:txBody>
      </p:sp>
      <p:sp>
        <p:nvSpPr>
          <p:cNvPr id="389123" name="Rectangle 3"/>
          <p:cNvSpPr>
            <a:spLocks noGrp="1" noChangeArrowheads="1"/>
          </p:cNvSpPr>
          <p:nvPr>
            <p:ph type="body" sz="half" idx="1"/>
          </p:nvPr>
        </p:nvSpPr>
        <p:spPr>
          <a:xfrm>
            <a:off x="304800" y="990600"/>
            <a:ext cx="4113213" cy="5257800"/>
          </a:xfrm>
        </p:spPr>
        <p:txBody>
          <a:bodyPr/>
          <a:lstStyle/>
          <a:p>
            <a:pPr eaLnBrk="1" hangingPunct="1"/>
            <a:r>
              <a:rPr lang="zh-CN" altLang="en-US" sz="2400" b="0">
                <a:solidFill>
                  <a:schemeClr val="tx1"/>
                </a:solidFill>
                <a:ea typeface="宋体" pitchFamily="2" charset="-122"/>
              </a:rPr>
              <a:t>测量区域</a:t>
            </a:r>
            <a:r>
              <a:rPr lang="en-US" altLang="zh-CN" sz="2400" b="0">
                <a:solidFill>
                  <a:schemeClr val="tx1"/>
                </a:solidFill>
                <a:ea typeface="宋体" pitchFamily="2" charset="-122"/>
              </a:rPr>
              <a:t>3</a:t>
            </a:r>
            <a:r>
              <a:rPr lang="zh-CN" altLang="en-US" sz="2400" b="0">
                <a:solidFill>
                  <a:schemeClr val="tx1"/>
                </a:solidFill>
                <a:ea typeface="宋体" pitchFamily="2" charset="-122"/>
              </a:rPr>
              <a:t>：可以看到主要散射体有</a:t>
            </a:r>
            <a:r>
              <a:rPr lang="en-US" altLang="zh-CN" sz="2400" b="0">
                <a:solidFill>
                  <a:schemeClr val="tx1"/>
                </a:solidFill>
                <a:ea typeface="宋体" pitchFamily="2" charset="-122"/>
              </a:rPr>
              <a:t>2</a:t>
            </a:r>
            <a:r>
              <a:rPr lang="zh-CN" altLang="en-US" sz="2400" b="0">
                <a:solidFill>
                  <a:schemeClr val="tx1"/>
                </a:solidFill>
                <a:ea typeface="宋体" pitchFamily="2" charset="-122"/>
              </a:rPr>
              <a:t>个</a:t>
            </a:r>
          </a:p>
          <a:p>
            <a:pPr eaLnBrk="1" hangingPunct="1"/>
            <a:endParaRPr lang="en-US" altLang="zh-CN" sz="2400" b="0">
              <a:solidFill>
                <a:schemeClr val="tx1"/>
              </a:solidFill>
              <a:ea typeface="宋体" pitchFamily="2" charset="-122"/>
            </a:endParaRPr>
          </a:p>
          <a:p>
            <a:pPr eaLnBrk="1" hangingPunct="1"/>
            <a:endParaRPr lang="en-US" altLang="zh-CN" sz="2400" b="0">
              <a:solidFill>
                <a:schemeClr val="tx1"/>
              </a:solidFill>
              <a:ea typeface="宋体" pitchFamily="2" charset="-122"/>
            </a:endParaRPr>
          </a:p>
          <a:p>
            <a:pPr eaLnBrk="1" hangingPunct="1"/>
            <a:r>
              <a:rPr lang="zh-CN" altLang="en-US" sz="2400" b="0">
                <a:solidFill>
                  <a:schemeClr val="tx1"/>
                </a:solidFill>
                <a:ea typeface="宋体" pitchFamily="2" charset="-122"/>
              </a:rPr>
              <a:t>所需导频个数</a:t>
            </a:r>
          </a:p>
          <a:p>
            <a:pPr lvl="1" eaLnBrk="1" hangingPunct="1"/>
            <a:r>
              <a:rPr lang="zh-CN" altLang="en-US" sz="2400">
                <a:solidFill>
                  <a:schemeClr val="tx1"/>
                </a:solidFill>
                <a:ea typeface="宋体" pitchFamily="2" charset="-122"/>
              </a:rPr>
              <a:t>只要 </a:t>
            </a:r>
            <a:r>
              <a:rPr lang="en-US" altLang="zh-CN" sz="2400">
                <a:solidFill>
                  <a:schemeClr val="tx1"/>
                </a:solidFill>
                <a:ea typeface="宋体" pitchFamily="2" charset="-122"/>
              </a:rPr>
              <a:t>&gt;= 2</a:t>
            </a:r>
          </a:p>
          <a:p>
            <a:pPr lvl="1" eaLnBrk="1" hangingPunct="1"/>
            <a:r>
              <a:rPr lang="zh-CN" altLang="en-US" sz="2400">
                <a:solidFill>
                  <a:schemeClr val="tx1"/>
                </a:solidFill>
                <a:ea typeface="宋体" pitchFamily="2" charset="-122"/>
              </a:rPr>
              <a:t>与多普勒频率无关</a:t>
            </a:r>
          </a:p>
          <a:p>
            <a:pPr lvl="1" eaLnBrk="1" hangingPunct="1"/>
            <a:endParaRPr lang="zh-CN" altLang="en-US" sz="2400">
              <a:ea typeface="宋体" pitchFamily="2" charset="-122"/>
            </a:endParaRPr>
          </a:p>
          <a:p>
            <a:pPr eaLnBrk="1" hangingPunct="1"/>
            <a:r>
              <a:rPr lang="zh-CN" altLang="en-US" sz="2400">
                <a:solidFill>
                  <a:srgbClr val="FF3300"/>
                </a:solidFill>
                <a:ea typeface="宋体" pitchFamily="2" charset="-122"/>
              </a:rPr>
              <a:t>意义：可以降低导频使用量，提高频谱效率</a:t>
            </a:r>
          </a:p>
        </p:txBody>
      </p:sp>
      <p:graphicFrame>
        <p:nvGraphicFramePr>
          <p:cNvPr id="83972" name="Object 4"/>
          <p:cNvGraphicFramePr>
            <a:graphicFrameLocks noGrp="1" noChangeAspect="1"/>
          </p:cNvGraphicFramePr>
          <p:nvPr>
            <p:ph sz="quarter" idx="3"/>
          </p:nvPr>
        </p:nvGraphicFramePr>
        <p:xfrm>
          <a:off x="4465638" y="1873250"/>
          <a:ext cx="4859337" cy="3860800"/>
        </p:xfrm>
        <a:graphic>
          <a:graphicData uri="http://schemas.openxmlformats.org/presentationml/2006/ole">
            <mc:AlternateContent xmlns:mc="http://schemas.openxmlformats.org/markup-compatibility/2006">
              <mc:Choice xmlns:v="urn:schemas-microsoft-com:vml" Requires="v">
                <p:oleObj spid="_x0000_s71726" name="Visio" r:id="rId5" imgW="6825436" imgH="5126057" progId="Visio.Drawing.11">
                  <p:embed/>
                </p:oleObj>
              </mc:Choice>
              <mc:Fallback>
                <p:oleObj name="Visio" r:id="rId5" imgW="6825436" imgH="512605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5638" y="1873250"/>
                        <a:ext cx="4859337" cy="38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973" name="Text Box 6"/>
          <p:cNvSpPr txBox="1">
            <a:spLocks noChangeArrowheads="1"/>
          </p:cNvSpPr>
          <p:nvPr/>
        </p:nvSpPr>
        <p:spPr bwMode="auto">
          <a:xfrm>
            <a:off x="5724525" y="5708650"/>
            <a:ext cx="165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2400">
                <a:ea typeface="宋体" pitchFamily="2" charset="-122"/>
              </a:rPr>
              <a:t>测量区域</a:t>
            </a:r>
            <a:r>
              <a:rPr lang="en-US" altLang="zh-CN" sz="2400">
                <a:ea typeface="宋体" pitchFamily="2" charset="-122"/>
              </a:rPr>
              <a:t>3</a:t>
            </a:r>
          </a:p>
        </p:txBody>
      </p:sp>
      <p:sp>
        <p:nvSpPr>
          <p:cNvPr id="83974" name="Text Box 8"/>
          <p:cNvSpPr txBox="1">
            <a:spLocks noChangeArrowheads="1"/>
          </p:cNvSpPr>
          <p:nvPr/>
        </p:nvSpPr>
        <p:spPr bwMode="auto">
          <a:xfrm>
            <a:off x="7235825" y="3789363"/>
            <a:ext cx="1584325"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en-US" altLang="zh-CN" sz="1600">
                <a:solidFill>
                  <a:srgbClr val="000000"/>
                </a:solidFill>
                <a:ea typeface="宋体" pitchFamily="2" charset="-122"/>
              </a:rPr>
              <a:t>N</a:t>
            </a:r>
            <a:r>
              <a:rPr lang="zh-CN" altLang="en-US" sz="1600">
                <a:solidFill>
                  <a:srgbClr val="000000"/>
                </a:solidFill>
                <a:ea typeface="宋体" pitchFamily="2" charset="-122"/>
              </a:rPr>
              <a:t>：插入导频数</a:t>
            </a:r>
          </a:p>
        </p:txBody>
      </p:sp>
      <p:graphicFrame>
        <p:nvGraphicFramePr>
          <p:cNvPr id="389125" name="Object 5"/>
          <p:cNvGraphicFramePr>
            <a:graphicFrameLocks noGrp="1" noChangeAspect="1"/>
          </p:cNvGraphicFramePr>
          <p:nvPr>
            <p:ph sz="quarter" idx="2"/>
          </p:nvPr>
        </p:nvGraphicFramePr>
        <p:xfrm>
          <a:off x="4429125" y="1844675"/>
          <a:ext cx="5327650" cy="3889375"/>
        </p:xfrm>
        <a:graphic>
          <a:graphicData uri="http://schemas.openxmlformats.org/presentationml/2006/ole">
            <mc:AlternateContent xmlns:mc="http://schemas.openxmlformats.org/markup-compatibility/2006">
              <mc:Choice xmlns:v="urn:schemas-microsoft-com:vml" Requires="v">
                <p:oleObj spid="_x0000_s71727" name="Visio" r:id="rId7" imgW="5896570" imgH="3736717" progId="Visio.Drawing.11">
                  <p:embed/>
                </p:oleObj>
              </mc:Choice>
              <mc:Fallback>
                <p:oleObj name="Visio" r:id="rId7" imgW="5896570" imgH="3736717"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9125" y="1844675"/>
                        <a:ext cx="5327650"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36244489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389125"/>
                                        </p:tgtEl>
                                        <p:attrNameLst>
                                          <p:attrName>ppt_x</p:attrName>
                                        </p:attrNameLst>
                                      </p:cBhvr>
                                      <p:tavLst>
                                        <p:tav tm="0">
                                          <p:val>
                                            <p:strVal val="ppt_x"/>
                                          </p:val>
                                        </p:tav>
                                        <p:tav tm="100000">
                                          <p:val>
                                            <p:strVal val="ppt_x"/>
                                          </p:val>
                                        </p:tav>
                                      </p:tavLst>
                                    </p:anim>
                                    <p:anim calcmode="lin" valueType="num">
                                      <p:cBhvr additive="base">
                                        <p:cTn id="7" dur="500"/>
                                        <p:tgtEl>
                                          <p:spTgt spid="389125"/>
                                        </p:tgtEl>
                                        <p:attrNameLst>
                                          <p:attrName>ppt_y</p:attrName>
                                        </p:attrNameLst>
                                      </p:cBhvr>
                                      <p:tavLst>
                                        <p:tav tm="0">
                                          <p:val>
                                            <p:strVal val="ppt_y"/>
                                          </p:val>
                                        </p:tav>
                                        <p:tav tm="100000">
                                          <p:val>
                                            <p:strVal val="1+ppt_h/2"/>
                                          </p:val>
                                        </p:tav>
                                      </p:tavLst>
                                    </p:anim>
                                    <p:set>
                                      <p:cBhvr>
                                        <p:cTn id="8" dur="1" fill="hold">
                                          <p:stCondLst>
                                            <p:cond delay="499"/>
                                          </p:stCondLst>
                                        </p:cTn>
                                        <p:tgtEl>
                                          <p:spTgt spid="389125"/>
                                        </p:tgtEl>
                                        <p:attrNameLst>
                                          <p:attrName>style.visibility</p:attrName>
                                        </p:attrNameLst>
                                      </p:cBhvr>
                                      <p:to>
                                        <p:strVal val="hidden"/>
                                      </p:to>
                                    </p:set>
                                  </p:childTnLst>
                                </p:cTn>
                              </p:par>
                              <p:par>
                                <p:cTn id="9" presetID="3" presetClass="entr" presetSubtype="10" fill="hold" nodeType="withEffect">
                                  <p:stCondLst>
                                    <p:cond delay="0"/>
                                  </p:stCondLst>
                                  <p:childTnLst>
                                    <p:set>
                                      <p:cBhvr>
                                        <p:cTn id="10" dur="1" fill="hold">
                                          <p:stCondLst>
                                            <p:cond delay="0"/>
                                          </p:stCondLst>
                                        </p:cTn>
                                        <p:tgtEl>
                                          <p:spTgt spid="389123">
                                            <p:txEl>
                                              <p:pRg st="4" end="4"/>
                                            </p:txEl>
                                          </p:spTgt>
                                        </p:tgtEl>
                                        <p:attrNameLst>
                                          <p:attrName>style.visibility</p:attrName>
                                        </p:attrNameLst>
                                      </p:cBhvr>
                                      <p:to>
                                        <p:strVal val="visible"/>
                                      </p:to>
                                    </p:set>
                                    <p:animEffect transition="in" filter="blinds(horizontal)">
                                      <p:cBhvr>
                                        <p:cTn id="11" dur="500"/>
                                        <p:tgtEl>
                                          <p:spTgt spid="389123">
                                            <p:txEl>
                                              <p:pRg st="4" end="4"/>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389123">
                                            <p:txEl>
                                              <p:pRg st="5" end="5"/>
                                            </p:txEl>
                                          </p:spTgt>
                                        </p:tgtEl>
                                        <p:attrNameLst>
                                          <p:attrName>style.visibility</p:attrName>
                                        </p:attrNameLst>
                                      </p:cBhvr>
                                      <p:to>
                                        <p:strVal val="visible"/>
                                      </p:to>
                                    </p:set>
                                    <p:animEffect transition="in" filter="blinds(horizontal)">
                                      <p:cBhvr>
                                        <p:cTn id="14" dur="500"/>
                                        <p:tgtEl>
                                          <p:spTgt spid="389123">
                                            <p:txEl>
                                              <p:pRg st="5" end="5"/>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389123">
                                            <p:txEl>
                                              <p:pRg st="7" end="7"/>
                                            </p:txEl>
                                          </p:spTgt>
                                        </p:tgtEl>
                                        <p:attrNameLst>
                                          <p:attrName>style.visibility</p:attrName>
                                        </p:attrNameLst>
                                      </p:cBhvr>
                                      <p:to>
                                        <p:strVal val="visible"/>
                                      </p:to>
                                    </p:set>
                                    <p:animEffect transition="in" filter="blinds(horizontal)">
                                      <p:cBhvr>
                                        <p:cTn id="17" dur="500"/>
                                        <p:tgtEl>
                                          <p:spTgt spid="3891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a:xfrm>
            <a:off x="304800" y="1329680"/>
            <a:ext cx="8382000" cy="4835624"/>
          </a:xfrm>
        </p:spPr>
        <p:txBody>
          <a:bodyPr/>
          <a:lstStyle/>
          <a:p>
            <a:r>
              <a:rPr lang="zh-CN" altLang="en-US" sz="3400" dirty="0">
                <a:solidFill>
                  <a:schemeClr val="tx1"/>
                </a:solidFill>
              </a:rPr>
              <a:t>背景</a:t>
            </a:r>
            <a:endParaRPr lang="en-US" altLang="zh-CN" sz="3400" dirty="0">
              <a:solidFill>
                <a:schemeClr val="tx1"/>
              </a:solidFill>
            </a:endParaRPr>
          </a:p>
          <a:p>
            <a:r>
              <a:rPr lang="zh-CN" altLang="en-US" sz="3400" dirty="0">
                <a:solidFill>
                  <a:schemeClr val="tx1"/>
                </a:solidFill>
              </a:rPr>
              <a:t>无线信道建模技术</a:t>
            </a:r>
            <a:endParaRPr lang="en-US" altLang="zh-CN" sz="3400" dirty="0">
              <a:solidFill>
                <a:schemeClr val="tx1"/>
              </a:solidFill>
            </a:endParaRPr>
          </a:p>
          <a:p>
            <a:pPr lvl="1"/>
            <a:r>
              <a:rPr lang="zh-CN" altLang="en-US" dirty="0">
                <a:solidFill>
                  <a:schemeClr val="tx1"/>
                </a:solidFill>
              </a:rPr>
              <a:t>信道测量理论与技术</a:t>
            </a:r>
            <a:endParaRPr lang="en-US" altLang="zh-CN" dirty="0">
              <a:solidFill>
                <a:schemeClr val="tx1"/>
              </a:solidFill>
            </a:endParaRPr>
          </a:p>
          <a:p>
            <a:pPr lvl="1"/>
            <a:r>
              <a:rPr lang="zh-CN" altLang="en-US" dirty="0">
                <a:solidFill>
                  <a:schemeClr val="tx1"/>
                </a:solidFill>
              </a:rPr>
              <a:t>信道模型分类及建模技术</a:t>
            </a:r>
            <a:endParaRPr lang="en-US" altLang="zh-CN" dirty="0">
              <a:solidFill>
                <a:schemeClr val="tx1"/>
              </a:solidFill>
            </a:endParaRPr>
          </a:p>
          <a:p>
            <a:pPr marL="342900" lvl="1" indent="-342900">
              <a:buClr>
                <a:schemeClr val="tx1"/>
              </a:buClr>
              <a:buFont typeface="Wingdings" pitchFamily="2" charset="2"/>
              <a:buChar char="v"/>
            </a:pPr>
            <a:r>
              <a:rPr lang="zh-CN" altLang="en-US" sz="3400" b="1" dirty="0">
                <a:solidFill>
                  <a:schemeClr val="tx1"/>
                </a:solidFill>
                <a:latin typeface="+mn-lt"/>
                <a:ea typeface="+mn-ea"/>
                <a:cs typeface="+mn-cs"/>
              </a:rPr>
              <a:t>自适应传输及信道预测技术</a:t>
            </a:r>
            <a:endParaRPr lang="en-US" altLang="zh-CN" sz="3400" b="1" dirty="0">
              <a:solidFill>
                <a:schemeClr val="tx1"/>
              </a:solidFill>
              <a:latin typeface="+mn-lt"/>
              <a:ea typeface="+mn-ea"/>
              <a:cs typeface="+mn-cs"/>
            </a:endParaRPr>
          </a:p>
          <a:p>
            <a:pPr lvl="1"/>
            <a:r>
              <a:rPr lang="zh-CN" altLang="en-US" dirty="0">
                <a:solidFill>
                  <a:schemeClr val="tx1"/>
                </a:solidFill>
              </a:rPr>
              <a:t>自适应传输技术</a:t>
            </a:r>
            <a:endParaRPr lang="en-US" altLang="zh-CN" dirty="0">
              <a:solidFill>
                <a:schemeClr val="tx1"/>
              </a:solidFill>
            </a:endParaRPr>
          </a:p>
          <a:p>
            <a:pPr lvl="1"/>
            <a:r>
              <a:rPr lang="zh-CN" altLang="en-US" dirty="0">
                <a:solidFill>
                  <a:schemeClr val="tx1"/>
                </a:solidFill>
              </a:rPr>
              <a:t>信道预测技术</a:t>
            </a:r>
            <a:endParaRPr lang="en-US" altLang="zh-CN" dirty="0">
              <a:solidFill>
                <a:schemeClr val="tx1"/>
              </a:solidFill>
            </a:endParaRPr>
          </a:p>
          <a:p>
            <a:r>
              <a:rPr lang="zh-CN" altLang="en-US" sz="3400" dirty="0">
                <a:solidFill>
                  <a:srgbClr val="FF0000"/>
                </a:solidFill>
              </a:rPr>
              <a:t>结论与展望</a:t>
            </a:r>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66</a:t>
            </a:fld>
            <a:endParaRPr lang="en-US" altLang="zh-CN"/>
          </a:p>
        </p:txBody>
      </p:sp>
    </p:spTree>
    <p:extLst>
      <p:ext uri="{BB962C8B-B14F-4D97-AF65-F5344CB8AC3E}">
        <p14:creationId xmlns:p14="http://schemas.microsoft.com/office/powerpoint/2010/main" val="279889012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pPr marL="342900" indent="-342900"/>
            <a:r>
              <a:rPr lang="zh-CN" altLang="en-US" dirty="0">
                <a:ea typeface="宋体" pitchFamily="2" charset="-122"/>
              </a:rPr>
              <a:t>结论与展望</a:t>
            </a:r>
          </a:p>
        </p:txBody>
      </p:sp>
      <p:sp>
        <p:nvSpPr>
          <p:cNvPr id="30723" name="内容占位符 2"/>
          <p:cNvSpPr>
            <a:spLocks noGrp="1"/>
          </p:cNvSpPr>
          <p:nvPr>
            <p:ph idx="1"/>
          </p:nvPr>
        </p:nvSpPr>
        <p:spPr>
          <a:xfrm>
            <a:off x="304800" y="990600"/>
            <a:ext cx="8839200" cy="5257800"/>
          </a:xfrm>
        </p:spPr>
        <p:txBody>
          <a:bodyPr/>
          <a:lstStyle/>
          <a:p>
            <a:r>
              <a:rPr lang="zh-CN" altLang="zh-CN" dirty="0">
                <a:solidFill>
                  <a:schemeClr val="tx1"/>
                </a:solidFill>
                <a:ea typeface="宋体" pitchFamily="2" charset="-122"/>
              </a:rPr>
              <a:t>无线信道</a:t>
            </a:r>
            <a:r>
              <a:rPr lang="zh-CN" altLang="en-US" dirty="0">
                <a:solidFill>
                  <a:schemeClr val="tx1"/>
                </a:solidFill>
                <a:ea typeface="宋体" pitchFamily="2" charset="-122"/>
              </a:rPr>
              <a:t>建模与预测</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贯穿于</a:t>
            </a:r>
            <a:r>
              <a:rPr lang="zh-CN" altLang="zh-CN" dirty="0">
                <a:solidFill>
                  <a:schemeClr val="tx1"/>
                </a:solidFill>
                <a:ea typeface="宋体" pitchFamily="2" charset="-122"/>
              </a:rPr>
              <a:t>通信系统</a:t>
            </a:r>
            <a:r>
              <a:rPr lang="zh-CN" altLang="en-US" dirty="0">
                <a:solidFill>
                  <a:schemeClr val="tx1"/>
                </a:solidFill>
                <a:ea typeface="宋体" pitchFamily="2" charset="-122"/>
              </a:rPr>
              <a:t>设计应用全过程</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对于无线通信理论突破有重要意义</a:t>
            </a:r>
            <a:endParaRPr lang="en-US" altLang="zh-CN" dirty="0">
              <a:solidFill>
                <a:schemeClr val="tx1"/>
              </a:solidFill>
              <a:ea typeface="宋体" pitchFamily="2" charset="-122"/>
            </a:endParaRPr>
          </a:p>
          <a:p>
            <a:pPr lvl="4"/>
            <a:endParaRPr lang="en-US" altLang="zh-CN" dirty="0">
              <a:solidFill>
                <a:schemeClr val="tx1"/>
              </a:solidFill>
              <a:ea typeface="宋体" pitchFamily="2" charset="-122"/>
            </a:endParaRPr>
          </a:p>
          <a:p>
            <a:r>
              <a:rPr lang="zh-CN" altLang="en-US" dirty="0">
                <a:solidFill>
                  <a:schemeClr val="tx1"/>
                </a:solidFill>
                <a:ea typeface="宋体" pitchFamily="2" charset="-122"/>
              </a:rPr>
              <a:t>多学科交叉的迫切需要</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通信理论、信号处理、射频</a:t>
            </a:r>
            <a:r>
              <a:rPr lang="en-US" altLang="zh-CN" dirty="0">
                <a:solidFill>
                  <a:schemeClr val="tx1"/>
                </a:solidFill>
                <a:ea typeface="宋体" pitchFamily="2" charset="-122"/>
              </a:rPr>
              <a:t>/</a:t>
            </a:r>
            <a:r>
              <a:rPr lang="zh-CN" altLang="en-US" dirty="0">
                <a:solidFill>
                  <a:schemeClr val="tx1"/>
                </a:solidFill>
                <a:ea typeface="宋体" pitchFamily="2" charset="-122"/>
              </a:rPr>
              <a:t>微波技术</a:t>
            </a:r>
            <a:r>
              <a:rPr lang="en-US" altLang="zh-CN" dirty="0">
                <a:solidFill>
                  <a:schemeClr val="tx1"/>
                </a:solidFill>
                <a:ea typeface="宋体" pitchFamily="2" charset="-122"/>
              </a:rPr>
              <a:t>……</a:t>
            </a:r>
          </a:p>
          <a:p>
            <a:pPr lvl="3"/>
            <a:endParaRPr lang="en-US" altLang="zh-CN" dirty="0">
              <a:solidFill>
                <a:schemeClr val="tx1"/>
              </a:solidFill>
              <a:ea typeface="宋体" pitchFamily="2" charset="-122"/>
            </a:endParaRPr>
          </a:p>
          <a:p>
            <a:r>
              <a:rPr lang="zh-CN" altLang="en-US" dirty="0">
                <a:solidFill>
                  <a:schemeClr val="tx1"/>
                </a:solidFill>
                <a:ea typeface="宋体" pitchFamily="2" charset="-122"/>
              </a:rPr>
              <a:t>“历久弥新”的基础性命题：</a:t>
            </a:r>
            <a:endParaRPr lang="en-US" altLang="zh-CN" dirty="0">
              <a:solidFill>
                <a:schemeClr val="tx1"/>
              </a:solidFill>
              <a:ea typeface="宋体" pitchFamily="2" charset="-122"/>
            </a:endParaRPr>
          </a:p>
          <a:p>
            <a:pPr lvl="1"/>
            <a:r>
              <a:rPr lang="zh-CN" altLang="en-US" dirty="0">
                <a:solidFill>
                  <a:schemeClr val="tx1"/>
                </a:solidFill>
                <a:ea typeface="宋体" pitchFamily="2" charset="-122"/>
              </a:rPr>
              <a:t>新需求与新应用</a:t>
            </a:r>
            <a:endParaRPr lang="en-US" altLang="zh-CN" dirty="0">
              <a:solidFill>
                <a:schemeClr val="tx1"/>
              </a:solidFill>
              <a:ea typeface="宋体" pitchFamily="2" charset="-122"/>
            </a:endParaRPr>
          </a:p>
          <a:p>
            <a:pPr lvl="1"/>
            <a:r>
              <a:rPr lang="zh-CN" altLang="zh-CN" dirty="0">
                <a:solidFill>
                  <a:schemeClr val="tx1"/>
                </a:solidFill>
                <a:ea typeface="宋体" pitchFamily="2" charset="-122"/>
              </a:rPr>
              <a:t>对该领域的基础研究有着迫切的需求和广阔的空间</a:t>
            </a:r>
            <a:endParaRPr lang="en-US" altLang="zh-CN" dirty="0">
              <a:solidFill>
                <a:schemeClr val="tx1"/>
              </a:solidFill>
              <a:ea typeface="宋体" pitchFamily="2" charset="-122"/>
            </a:endParaRPr>
          </a:p>
          <a:p>
            <a:pPr lvl="1"/>
            <a:endParaRPr lang="en-US" altLang="zh-CN" dirty="0">
              <a:ea typeface="宋体" pitchFamily="2" charset="-122"/>
            </a:endParaRPr>
          </a:p>
          <a:p>
            <a:pPr lvl="1"/>
            <a:endParaRPr lang="zh-CN" altLang="en-US" dirty="0">
              <a:ea typeface="宋体" pitchFamily="2" charset="-122"/>
            </a:endParaRP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1403350"/>
            <a:ext cx="2552700" cy="15573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600325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266389" y="325196"/>
            <a:ext cx="8158804" cy="673100"/>
          </a:xfrm>
        </p:spPr>
        <p:txBody>
          <a:bodyPr/>
          <a:lstStyle/>
          <a:p>
            <a:pPr eaLnBrk="1" hangingPunct="1"/>
            <a:r>
              <a:rPr lang="zh-CN" altLang="en-US" sz="4800" b="1" dirty="0">
                <a:solidFill>
                  <a:srgbClr val="002060"/>
                </a:solidFill>
                <a:latin typeface="大黑体" charset="-122"/>
                <a:ea typeface="大黑体" charset="-122"/>
              </a:rPr>
              <a:t>作业 </a:t>
            </a:r>
            <a:r>
              <a:rPr lang="en-US" altLang="zh-CN" sz="4800" b="1" dirty="0">
                <a:solidFill>
                  <a:srgbClr val="002060"/>
                </a:solidFill>
                <a:latin typeface="大黑体" charset="-122"/>
                <a:ea typeface="大黑体" charset="-122"/>
              </a:rPr>
              <a:t>3</a:t>
            </a:r>
            <a:endParaRPr lang="en-US" altLang="zh-CN" sz="3200" b="1" dirty="0">
              <a:solidFill>
                <a:srgbClr val="002060"/>
              </a:solidFill>
              <a:latin typeface="大黑体" charset="-122"/>
              <a:ea typeface="大黑体" charset="-122"/>
            </a:endParaRPr>
          </a:p>
        </p:txBody>
      </p:sp>
      <p:sp>
        <p:nvSpPr>
          <p:cNvPr id="52227" name="TextBox 2"/>
          <p:cNvSpPr txBox="1">
            <a:spLocks noChangeArrowheads="1"/>
          </p:cNvSpPr>
          <p:nvPr/>
        </p:nvSpPr>
        <p:spPr bwMode="auto">
          <a:xfrm>
            <a:off x="272919" y="1271174"/>
            <a:ext cx="8158804"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lnSpc>
                <a:spcPct val="150000"/>
              </a:lnSpc>
            </a:pPr>
            <a:r>
              <a:rPr lang="en-US" altLang="zh-CN" sz="2800" b="1" dirty="0">
                <a:solidFill>
                  <a:srgbClr val="000066"/>
                </a:solidFill>
                <a:latin typeface="大黑体" charset="-122"/>
                <a:ea typeface="大黑体" charset="-122"/>
                <a:sym typeface="Symbol" panose="05050102010706020507" pitchFamily="18" charset="2"/>
              </a:rPr>
              <a:t>1</a:t>
            </a:r>
            <a:r>
              <a:rPr lang="zh-CN" altLang="en-US" sz="2800" b="1" dirty="0">
                <a:solidFill>
                  <a:srgbClr val="000066"/>
                </a:solidFill>
                <a:latin typeface="大黑体" charset="-122"/>
                <a:ea typeface="大黑体" charset="-122"/>
                <a:sym typeface="Symbol" panose="05050102010706020507" pitchFamily="18" charset="2"/>
              </a:rPr>
              <a:t>、什么是移动通信的大尺度信道模型及小尺度信道模型，它们有什么不同的应用背景？</a:t>
            </a:r>
            <a:endParaRPr lang="zh-CN" altLang="en-US" sz="2800" b="1" dirty="0">
              <a:solidFill>
                <a:srgbClr val="000066"/>
              </a:solidFill>
              <a:latin typeface="大黑体" charset="-122"/>
              <a:ea typeface="大黑体" charset="-122"/>
            </a:endParaRPr>
          </a:p>
        </p:txBody>
      </p:sp>
      <p:sp>
        <p:nvSpPr>
          <p:cNvPr id="5" name="TextBox 2"/>
          <p:cNvSpPr txBox="1">
            <a:spLocks noChangeArrowheads="1"/>
          </p:cNvSpPr>
          <p:nvPr/>
        </p:nvSpPr>
        <p:spPr bwMode="auto">
          <a:xfrm>
            <a:off x="272919" y="2852936"/>
            <a:ext cx="8896026" cy="260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lnSpc>
                <a:spcPct val="150000"/>
              </a:lnSpc>
            </a:pPr>
            <a:r>
              <a:rPr lang="en-US" altLang="zh-CN" sz="2800" dirty="0">
                <a:solidFill>
                  <a:srgbClr val="000066"/>
                </a:solidFill>
                <a:latin typeface="大黑体" charset="-122"/>
                <a:ea typeface="大黑体" charset="-122"/>
                <a:sym typeface="Symbol" panose="05050102010706020507" pitchFamily="18" charset="2"/>
              </a:rPr>
              <a:t>2</a:t>
            </a:r>
            <a:r>
              <a:rPr lang="zh-CN" altLang="en-US" sz="2800" b="1" dirty="0">
                <a:solidFill>
                  <a:srgbClr val="000066"/>
                </a:solidFill>
                <a:latin typeface="大黑体" charset="-122"/>
                <a:ea typeface="大黑体" charset="-122"/>
                <a:sym typeface="Symbol" panose="05050102010706020507" pitchFamily="18" charset="2"/>
              </a:rPr>
              <a:t>、现有一个摸底测量大学城岛上无线电传播环境（例如</a:t>
            </a:r>
            <a:r>
              <a:rPr lang="en-US" altLang="zh-CN" sz="2800" b="1" dirty="0">
                <a:solidFill>
                  <a:srgbClr val="000066"/>
                </a:solidFill>
                <a:latin typeface="大黑体" charset="-122"/>
                <a:ea typeface="大黑体" charset="-122"/>
                <a:sym typeface="Symbol" panose="05050102010706020507" pitchFamily="18" charset="2"/>
              </a:rPr>
              <a:t>5G</a:t>
            </a:r>
            <a:r>
              <a:rPr lang="zh-CN" altLang="en-US" sz="2800" b="1" dirty="0">
                <a:solidFill>
                  <a:srgbClr val="000066"/>
                </a:solidFill>
                <a:latin typeface="大黑体" charset="-122"/>
                <a:ea typeface="大黑体" charset="-122"/>
                <a:sym typeface="Symbol" panose="05050102010706020507" pitchFamily="18" charset="2"/>
              </a:rPr>
              <a:t>覆盖）的测量任务（包括大尺度、小尺度基本模型），请根据你的经验知识，设计该实验技术方案和主要步骤</a:t>
            </a:r>
            <a:r>
              <a:rPr lang="zh-CN" altLang="en-US" sz="2800" dirty="0">
                <a:solidFill>
                  <a:srgbClr val="000066"/>
                </a:solidFill>
                <a:latin typeface="大黑体" charset="-122"/>
                <a:ea typeface="大黑体" charset="-122"/>
                <a:sym typeface="Symbol" panose="05050102010706020507" pitchFamily="18" charset="2"/>
              </a:rPr>
              <a:t>。</a:t>
            </a:r>
            <a:endParaRPr lang="zh-CN" altLang="en-US" sz="2800" b="1" dirty="0">
              <a:solidFill>
                <a:srgbClr val="000066"/>
              </a:solidFill>
              <a:latin typeface="大黑体" charset="-122"/>
              <a:ea typeface="大黑体" charset="-122"/>
            </a:endParaRPr>
          </a:p>
        </p:txBody>
      </p:sp>
    </p:spTree>
    <p:extLst>
      <p:ext uri="{BB962C8B-B14F-4D97-AF65-F5344CB8AC3E}">
        <p14:creationId xmlns:p14="http://schemas.microsoft.com/office/powerpoint/2010/main" val="223990176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信道对无线通信系统的作用</a:t>
            </a:r>
          </a:p>
        </p:txBody>
      </p:sp>
      <p:sp>
        <p:nvSpPr>
          <p:cNvPr id="3" name="内容占位符 2"/>
          <p:cNvSpPr>
            <a:spLocks noGrp="1"/>
          </p:cNvSpPr>
          <p:nvPr>
            <p:ph idx="1"/>
          </p:nvPr>
        </p:nvSpPr>
        <p:spPr/>
        <p:txBody>
          <a:bodyPr/>
          <a:lstStyle/>
          <a:p>
            <a:r>
              <a:rPr lang="zh-CN" altLang="en-US" dirty="0">
                <a:solidFill>
                  <a:schemeClr val="tx1"/>
                </a:solidFill>
              </a:rPr>
              <a:t>以链路预算为例</a:t>
            </a:r>
            <a:endParaRPr lang="en-US" altLang="zh-CN" dirty="0">
              <a:solidFill>
                <a:schemeClr val="tx1"/>
              </a:solidFill>
            </a:endParaRPr>
          </a:p>
          <a:p>
            <a:pPr lvl="1"/>
            <a:r>
              <a:rPr lang="zh-CN" altLang="en-US" dirty="0">
                <a:solidFill>
                  <a:schemeClr val="tx1"/>
                </a:solidFill>
              </a:rPr>
              <a:t>信道增益直接影响到接收功率，进而影响系统覆盖与容量性能</a:t>
            </a:r>
            <a:endParaRPr lang="en-US" altLang="zh-CN" dirty="0">
              <a:solidFill>
                <a:schemeClr val="tx1"/>
              </a:solidFill>
            </a:endParaRPr>
          </a:p>
          <a:p>
            <a:pPr lvl="1"/>
            <a:endParaRPr lang="en-US" altLang="zh-CN" dirty="0">
              <a:solidFill>
                <a:schemeClr val="tx1"/>
              </a:solidFill>
            </a:endParaRPr>
          </a:p>
          <a:p>
            <a:pPr lvl="1"/>
            <a:endParaRPr lang="en-US" altLang="zh-CN" dirty="0">
              <a:solidFill>
                <a:schemeClr val="tx1"/>
              </a:solidFill>
            </a:endParaRPr>
          </a:p>
          <a:p>
            <a:pPr lvl="1"/>
            <a:endParaRPr lang="en-US" altLang="zh-CN" dirty="0">
              <a:solidFill>
                <a:schemeClr val="tx1"/>
              </a:solidFill>
            </a:endParaRPr>
          </a:p>
          <a:p>
            <a:pPr lvl="1"/>
            <a:endParaRPr lang="en-US" altLang="zh-CN" dirty="0">
              <a:solidFill>
                <a:schemeClr val="tx1"/>
              </a:solidFill>
            </a:endParaRPr>
          </a:p>
          <a:p>
            <a:pPr lvl="1"/>
            <a:endParaRPr lang="en-US" altLang="zh-CN" dirty="0">
              <a:solidFill>
                <a:schemeClr val="tx1"/>
              </a:solidFill>
            </a:endParaRPr>
          </a:p>
          <a:p>
            <a:pPr lvl="1"/>
            <a:endParaRPr lang="en-US" altLang="zh-CN" dirty="0">
              <a:solidFill>
                <a:schemeClr val="tx1"/>
              </a:solidFill>
            </a:endParaRPr>
          </a:p>
          <a:p>
            <a:pPr lvl="1"/>
            <a:endParaRPr lang="en-US" altLang="zh-CN" dirty="0">
              <a:solidFill>
                <a:schemeClr val="tx1"/>
              </a:solidFill>
            </a:endParaRPr>
          </a:p>
          <a:p>
            <a:r>
              <a:rPr lang="zh-CN" altLang="en-US" dirty="0">
                <a:solidFill>
                  <a:schemeClr val="tx1"/>
                </a:solidFill>
              </a:rPr>
              <a:t>不仅仅是链路预算。。。</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pPr lvl="1"/>
            <a:endParaRPr lang="zh-CN" altLang="en-US" dirty="0">
              <a:solidFill>
                <a:schemeClr val="tx1"/>
              </a:solidFill>
            </a:endParaRPr>
          </a:p>
        </p:txBody>
      </p:sp>
      <p:pic>
        <p:nvPicPr>
          <p:cNvPr id="17613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60" y="2420888"/>
            <a:ext cx="5558720" cy="334409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7</a:t>
            </a:fld>
            <a:endParaRPr lang="en-US" altLang="zh-CN"/>
          </a:p>
        </p:txBody>
      </p:sp>
    </p:spTree>
    <p:extLst>
      <p:ext uri="{BB962C8B-B14F-4D97-AF65-F5344CB8AC3E}">
        <p14:creationId xmlns:p14="http://schemas.microsoft.com/office/powerpoint/2010/main" val="323159546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zh-CN" altLang="en-US" dirty="0"/>
              <a:t>信道对无线通信系统的作用</a:t>
            </a:r>
            <a:endParaRPr lang="zh-CN" altLang="en-US" dirty="0">
              <a:ea typeface="宋体" pitchFamily="2" charset="-122"/>
            </a:endParaRPr>
          </a:p>
        </p:txBody>
      </p:sp>
      <p:sp>
        <p:nvSpPr>
          <p:cNvPr id="6147" name="内容占位符 2"/>
          <p:cNvSpPr>
            <a:spLocks noGrp="1"/>
          </p:cNvSpPr>
          <p:nvPr>
            <p:ph idx="1"/>
          </p:nvPr>
        </p:nvSpPr>
        <p:spPr>
          <a:xfrm>
            <a:off x="468313" y="1339850"/>
            <a:ext cx="9215437" cy="5257800"/>
          </a:xfrm>
        </p:spPr>
        <p:txBody>
          <a:bodyPr/>
          <a:lstStyle/>
          <a:p>
            <a:pPr eaLnBrk="1" hangingPunct="1"/>
            <a:r>
              <a:rPr lang="zh-CN" altLang="en-US" dirty="0">
                <a:solidFill>
                  <a:schemeClr val="tx1"/>
                </a:solidFill>
                <a:ea typeface="宋体" pitchFamily="2" charset="-122"/>
              </a:rPr>
              <a:t>未来无线通信系统要保证：</a:t>
            </a:r>
            <a:endParaRPr lang="en-US" altLang="zh-CN" dirty="0">
              <a:solidFill>
                <a:schemeClr val="tx1"/>
              </a:solidFill>
              <a:ea typeface="宋体" pitchFamily="2" charset="-122"/>
            </a:endParaRPr>
          </a:p>
          <a:p>
            <a:pPr lvl="1" eaLnBrk="1" hangingPunct="1"/>
            <a:r>
              <a:rPr lang="zh-CN" altLang="en-US" dirty="0">
                <a:solidFill>
                  <a:schemeClr val="tx1"/>
                </a:solidFill>
                <a:ea typeface="宋体" pitchFamily="2" charset="-122"/>
              </a:rPr>
              <a:t>有效性：更快的传输机制</a:t>
            </a:r>
            <a:endParaRPr lang="en-US" altLang="zh-CN" dirty="0">
              <a:solidFill>
                <a:schemeClr val="tx1"/>
              </a:solidFill>
              <a:ea typeface="宋体" pitchFamily="2" charset="-122"/>
            </a:endParaRPr>
          </a:p>
          <a:p>
            <a:pPr lvl="1" eaLnBrk="1" hangingPunct="1"/>
            <a:r>
              <a:rPr lang="zh-CN" altLang="en-US" dirty="0">
                <a:solidFill>
                  <a:schemeClr val="tx1"/>
                </a:solidFill>
                <a:ea typeface="宋体" pitchFamily="2" charset="-122"/>
              </a:rPr>
              <a:t>可靠性：更高的</a:t>
            </a:r>
            <a:r>
              <a:rPr lang="en-US" altLang="zh-CN" dirty="0" err="1">
                <a:solidFill>
                  <a:schemeClr val="tx1"/>
                </a:solidFill>
                <a:ea typeface="宋体" pitchFamily="2" charset="-122"/>
              </a:rPr>
              <a:t>QoS</a:t>
            </a:r>
            <a:r>
              <a:rPr lang="zh-CN" altLang="en-US" dirty="0">
                <a:solidFill>
                  <a:schemeClr val="tx1"/>
                </a:solidFill>
                <a:ea typeface="宋体" pitchFamily="2" charset="-122"/>
              </a:rPr>
              <a:t>保障</a:t>
            </a:r>
            <a:endParaRPr lang="en-US" altLang="zh-CN" dirty="0">
              <a:solidFill>
                <a:schemeClr val="tx1"/>
              </a:solidFill>
              <a:ea typeface="宋体" pitchFamily="2" charset="-122"/>
            </a:endParaRPr>
          </a:p>
          <a:p>
            <a:pPr lvl="1" eaLnBrk="1" hangingPunct="1"/>
            <a:r>
              <a:rPr lang="zh-CN" altLang="en-US" dirty="0">
                <a:solidFill>
                  <a:schemeClr val="tx1"/>
                </a:solidFill>
                <a:ea typeface="宋体" pitchFamily="2" charset="-122"/>
              </a:rPr>
              <a:t>安全性：更强的加密体系</a:t>
            </a:r>
            <a:endParaRPr lang="en-US" altLang="zh-CN" dirty="0">
              <a:solidFill>
                <a:schemeClr val="tx1"/>
              </a:solidFill>
              <a:ea typeface="宋体" pitchFamily="2" charset="-122"/>
            </a:endParaRPr>
          </a:p>
          <a:p>
            <a:pPr eaLnBrk="1" hangingPunct="1"/>
            <a:r>
              <a:rPr lang="zh-CN" altLang="en-US" dirty="0">
                <a:solidFill>
                  <a:schemeClr val="tx1"/>
                </a:solidFill>
                <a:ea typeface="宋体" pitchFamily="2" charset="-122"/>
              </a:rPr>
              <a:t>关键技术</a:t>
            </a:r>
            <a:endParaRPr lang="en-US" altLang="zh-CN" dirty="0">
              <a:solidFill>
                <a:schemeClr val="tx1"/>
              </a:solidFill>
              <a:ea typeface="宋体" pitchFamily="2" charset="-122"/>
            </a:endParaRPr>
          </a:p>
          <a:p>
            <a:pPr lvl="1" eaLnBrk="1" hangingPunct="1"/>
            <a:r>
              <a:rPr lang="en-US" altLang="zh-CN" sz="2400" dirty="0">
                <a:solidFill>
                  <a:schemeClr val="tx1"/>
                </a:solidFill>
                <a:ea typeface="宋体" pitchFamily="2" charset="-122"/>
              </a:rPr>
              <a:t>OFDM             </a:t>
            </a:r>
            <a:r>
              <a:rPr lang="zh-CN" altLang="en-US" sz="2400" dirty="0">
                <a:solidFill>
                  <a:schemeClr val="tx1"/>
                </a:solidFill>
                <a:ea typeface="宋体" pitchFamily="2" charset="-122"/>
              </a:rPr>
              <a:t>导频如何放置？循环前缀长度如何选取？</a:t>
            </a:r>
            <a:endParaRPr lang="en-US" altLang="zh-CN" sz="2400" dirty="0">
              <a:solidFill>
                <a:schemeClr val="tx1"/>
              </a:solidFill>
              <a:ea typeface="宋体" pitchFamily="2" charset="-122"/>
            </a:endParaRPr>
          </a:p>
          <a:p>
            <a:pPr lvl="1" eaLnBrk="1" hangingPunct="1"/>
            <a:r>
              <a:rPr lang="en-US" altLang="zh-CN" sz="2400" dirty="0">
                <a:solidFill>
                  <a:schemeClr val="tx1"/>
                </a:solidFill>
                <a:ea typeface="宋体" pitchFamily="2" charset="-122"/>
              </a:rPr>
              <a:t>MIMO              </a:t>
            </a:r>
            <a:r>
              <a:rPr lang="zh-CN" altLang="en-US" sz="2400" dirty="0">
                <a:solidFill>
                  <a:schemeClr val="tx1"/>
                </a:solidFill>
                <a:ea typeface="宋体" pitchFamily="2" charset="-122"/>
              </a:rPr>
              <a:t>天线集中还是分布放置？多少天线最佳？</a:t>
            </a:r>
            <a:endParaRPr lang="en-US" altLang="zh-CN" sz="2400" dirty="0">
              <a:solidFill>
                <a:schemeClr val="tx1"/>
              </a:solidFill>
              <a:ea typeface="宋体" pitchFamily="2" charset="-122"/>
            </a:endParaRPr>
          </a:p>
          <a:p>
            <a:pPr lvl="1" eaLnBrk="1" hangingPunct="1"/>
            <a:r>
              <a:rPr lang="zh-CN" altLang="en-US" sz="2400" dirty="0">
                <a:solidFill>
                  <a:schemeClr val="tx1"/>
                </a:solidFill>
                <a:ea typeface="宋体" pitchFamily="2" charset="-122"/>
              </a:rPr>
              <a:t>自适应传输      怎样估计信道最优？能否预测未来信道？</a:t>
            </a:r>
            <a:endParaRPr lang="en-US" altLang="zh-CN" sz="2400" dirty="0">
              <a:solidFill>
                <a:schemeClr val="tx1"/>
              </a:solidFill>
              <a:ea typeface="宋体" pitchFamily="2" charset="-122"/>
            </a:endParaRPr>
          </a:p>
          <a:p>
            <a:pPr lvl="1" eaLnBrk="1" hangingPunct="1"/>
            <a:r>
              <a:rPr lang="en-US" altLang="zh-CN" sz="2400" dirty="0">
                <a:solidFill>
                  <a:schemeClr val="tx1"/>
                </a:solidFill>
                <a:ea typeface="宋体" pitchFamily="2" charset="-122"/>
              </a:rPr>
              <a:t>……</a:t>
            </a:r>
          </a:p>
          <a:p>
            <a:pPr eaLnBrk="1" hangingPunct="1"/>
            <a:endParaRPr lang="en-US" altLang="zh-CN" dirty="0">
              <a:ea typeface="宋体" pitchFamily="2" charset="-122"/>
            </a:endParaRPr>
          </a:p>
        </p:txBody>
      </p:sp>
      <p:sp>
        <p:nvSpPr>
          <p:cNvPr id="26" name="AutoShape 15"/>
          <p:cNvSpPr>
            <a:spLocks noChangeArrowheads="1"/>
          </p:cNvSpPr>
          <p:nvPr/>
        </p:nvSpPr>
        <p:spPr bwMode="auto">
          <a:xfrm rot="-5400000">
            <a:off x="2926556" y="4836319"/>
            <a:ext cx="296863" cy="384175"/>
          </a:xfrm>
          <a:prstGeom prst="downArrow">
            <a:avLst>
              <a:gd name="adj1" fmla="val 44333"/>
              <a:gd name="adj2" fmla="val 82590"/>
            </a:avLst>
          </a:prstGeom>
          <a:gradFill rotWithShape="1">
            <a:gsLst>
              <a:gs pos="0">
                <a:srgbClr val="5E4776"/>
              </a:gs>
              <a:gs pos="50000">
                <a:srgbClr val="CC99FF"/>
              </a:gs>
              <a:gs pos="100000">
                <a:srgbClr val="5E4776"/>
              </a:gs>
            </a:gsLst>
            <a:lin ang="2700000" scaled="1"/>
          </a:gradFill>
          <a:ln w="9525">
            <a:solidFill>
              <a:srgbClr val="CC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27" name="AutoShape 15"/>
          <p:cNvSpPr>
            <a:spLocks noChangeArrowheads="1"/>
          </p:cNvSpPr>
          <p:nvPr/>
        </p:nvSpPr>
        <p:spPr bwMode="auto">
          <a:xfrm rot="-5400000">
            <a:off x="2926557" y="4393406"/>
            <a:ext cx="296862" cy="384175"/>
          </a:xfrm>
          <a:prstGeom prst="downArrow">
            <a:avLst>
              <a:gd name="adj1" fmla="val 44333"/>
              <a:gd name="adj2" fmla="val 82590"/>
            </a:avLst>
          </a:prstGeom>
          <a:gradFill rotWithShape="1">
            <a:gsLst>
              <a:gs pos="0">
                <a:srgbClr val="5E4776"/>
              </a:gs>
              <a:gs pos="50000">
                <a:srgbClr val="CC99FF"/>
              </a:gs>
              <a:gs pos="100000">
                <a:srgbClr val="5E4776"/>
              </a:gs>
            </a:gsLst>
            <a:lin ang="2700000" scaled="1"/>
          </a:gradFill>
          <a:ln w="9525">
            <a:solidFill>
              <a:srgbClr val="CC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28" name="AutoShape 15"/>
          <p:cNvSpPr>
            <a:spLocks noChangeArrowheads="1"/>
          </p:cNvSpPr>
          <p:nvPr/>
        </p:nvSpPr>
        <p:spPr bwMode="auto">
          <a:xfrm rot="-5400000">
            <a:off x="2907507" y="3961606"/>
            <a:ext cx="296862" cy="384175"/>
          </a:xfrm>
          <a:prstGeom prst="downArrow">
            <a:avLst>
              <a:gd name="adj1" fmla="val 44333"/>
              <a:gd name="adj2" fmla="val 82590"/>
            </a:avLst>
          </a:prstGeom>
          <a:gradFill rotWithShape="1">
            <a:gsLst>
              <a:gs pos="0">
                <a:srgbClr val="5E4776"/>
              </a:gs>
              <a:gs pos="50000">
                <a:srgbClr val="CC99FF"/>
              </a:gs>
              <a:gs pos="100000">
                <a:srgbClr val="5E4776"/>
              </a:gs>
            </a:gsLst>
            <a:lin ang="2700000" scaled="1"/>
          </a:gradFill>
          <a:ln w="9525">
            <a:solidFill>
              <a:srgbClr val="CC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宋体" pitchFamily="2" charset="-122"/>
            </a:endParaRPr>
          </a:p>
        </p:txBody>
      </p:sp>
      <p:sp>
        <p:nvSpPr>
          <p:cNvPr id="30" name="AutoShape 30"/>
          <p:cNvSpPr>
            <a:spLocks noChangeArrowheads="1"/>
          </p:cNvSpPr>
          <p:nvPr/>
        </p:nvSpPr>
        <p:spPr bwMode="auto">
          <a:xfrm>
            <a:off x="3267075" y="3860800"/>
            <a:ext cx="5697538" cy="1403350"/>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1" name="AutoShape 15"/>
          <p:cNvSpPr>
            <a:spLocks noChangeArrowheads="1"/>
          </p:cNvSpPr>
          <p:nvPr/>
        </p:nvSpPr>
        <p:spPr bwMode="gray">
          <a:xfrm flipH="1" flipV="1">
            <a:off x="5711825" y="5383213"/>
            <a:ext cx="808038" cy="400050"/>
          </a:xfrm>
          <a:prstGeom prst="upArrow">
            <a:avLst>
              <a:gd name="adj1" fmla="val 65028"/>
              <a:gd name="adj2" fmla="val 58060"/>
            </a:avLst>
          </a:prstGeom>
          <a:gradFill rotWithShape="1">
            <a:gsLst>
              <a:gs pos="0">
                <a:schemeClr val="accent1">
                  <a:gamma/>
                  <a:tint val="73725"/>
                  <a:invGamma/>
                </a:schemeClr>
              </a:gs>
              <a:gs pos="100000">
                <a:schemeClr val="accent1"/>
              </a:gs>
            </a:gsLst>
            <a:lin ang="5400000" scaled="1"/>
          </a:gradFill>
          <a:ln w="9525" algn="ctr">
            <a:miter lim="800000"/>
            <a:headEnd/>
            <a:tailEnd/>
          </a:ln>
          <a:effectLst/>
          <a:scene3d>
            <a:camera prst="legacyPerspectiveBottomLeft"/>
            <a:lightRig rig="legacyFlat2" dir="t"/>
          </a:scene3d>
          <a:sp3d extrusionH="163500" prstMaterial="legacyMatte">
            <a:bevelT w="13500" h="13500" prst="angle"/>
            <a:bevelB w="13500" h="13500" prst="angle"/>
            <a:extrusionClr>
              <a:srgbClr val="009CA4"/>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latin typeface="Verdana" pitchFamily="34" charset="0"/>
              <a:ea typeface="宋体" pitchFamily="2" charset="-122"/>
            </a:endParaRPr>
          </a:p>
        </p:txBody>
      </p:sp>
      <p:sp>
        <p:nvSpPr>
          <p:cNvPr id="37" name="AutoShape 22"/>
          <p:cNvSpPr>
            <a:spLocks noChangeArrowheads="1"/>
          </p:cNvSpPr>
          <p:nvPr/>
        </p:nvSpPr>
        <p:spPr bwMode="gray">
          <a:xfrm>
            <a:off x="971600" y="5856664"/>
            <a:ext cx="7992889" cy="884704"/>
          </a:xfrm>
          <a:prstGeom prst="roundRect">
            <a:avLst>
              <a:gd name="adj" fmla="val 16667"/>
            </a:avLst>
          </a:prstGeom>
          <a:gradFill>
            <a:gsLst>
              <a:gs pos="0">
                <a:srgbClr val="009AD0">
                  <a:alpha val="95000"/>
                </a:srgbClr>
              </a:gs>
              <a:gs pos="80000">
                <a:schemeClr val="accent2">
                  <a:shade val="93000"/>
                  <a:satMod val="130000"/>
                </a:schemeClr>
              </a:gs>
              <a:gs pos="100000">
                <a:schemeClr val="accent2">
                  <a:shade val="94000"/>
                  <a:satMod val="135000"/>
                </a:schemeClr>
              </a:gs>
            </a:gsLst>
            <a:lin ang="16200000" scaled="0"/>
          </a:gradFill>
          <a:ln>
            <a:headEnd/>
            <a:tailEnd/>
          </a:ln>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defRPr>
                <a:solidFill>
                  <a:schemeClr val="tx1"/>
                </a:solidFill>
                <a:latin typeface="Arial" pitchFamily="34" charset="0"/>
              </a:defRPr>
            </a:lvl6pPr>
            <a:lvl7pPr marL="2971800" indent="-228600" algn="r" eaLnBrk="0" fontAlgn="base" hangingPunct="0">
              <a:spcBef>
                <a:spcPct val="0"/>
              </a:spcBef>
              <a:spcAft>
                <a:spcPct val="0"/>
              </a:spcAft>
              <a:defRPr>
                <a:solidFill>
                  <a:schemeClr val="tx1"/>
                </a:solidFill>
                <a:latin typeface="Arial" pitchFamily="34" charset="0"/>
              </a:defRPr>
            </a:lvl7pPr>
            <a:lvl8pPr marL="3429000" indent="-228600" algn="r" eaLnBrk="0" fontAlgn="base" hangingPunct="0">
              <a:spcBef>
                <a:spcPct val="0"/>
              </a:spcBef>
              <a:spcAft>
                <a:spcPct val="0"/>
              </a:spcAft>
              <a:defRPr>
                <a:solidFill>
                  <a:schemeClr val="tx1"/>
                </a:solidFill>
                <a:latin typeface="Arial" pitchFamily="34" charset="0"/>
              </a:defRPr>
            </a:lvl8pPr>
            <a:lvl9pPr marL="3886200" indent="-228600" algn="r" eaLnBrk="0" fontAlgn="base" hangingPunct="0">
              <a:spcBef>
                <a:spcPct val="0"/>
              </a:spcBef>
              <a:spcAft>
                <a:spcPct val="0"/>
              </a:spcAft>
              <a:defRPr>
                <a:solidFill>
                  <a:schemeClr val="tx1"/>
                </a:solidFill>
                <a:latin typeface="Arial" pitchFamily="34" charset="0"/>
              </a:defRPr>
            </a:lvl9pPr>
          </a:lstStyle>
          <a:p>
            <a:pPr algn="ctr" eaLnBrk="1" hangingPunct="1">
              <a:lnSpc>
                <a:spcPct val="120000"/>
              </a:lnSpc>
            </a:pPr>
            <a:r>
              <a:rPr lang="zh-CN" altLang="en-US" sz="2800" b="1" dirty="0">
                <a:solidFill>
                  <a:schemeClr val="bg1"/>
                </a:solidFill>
                <a:latin typeface="黑体" pitchFamily="2" charset="-122"/>
                <a:ea typeface="黑体" pitchFamily="2" charset="-122"/>
              </a:rPr>
              <a:t>宽带无线信道建模与预测</a:t>
            </a:r>
            <a:endParaRPr lang="en-US" altLang="zh-CN" sz="2800" b="1" dirty="0">
              <a:solidFill>
                <a:schemeClr val="bg1"/>
              </a:solidFill>
              <a:latin typeface="黑体" pitchFamily="2" charset="-122"/>
              <a:ea typeface="黑体" pitchFamily="2" charset="-122"/>
            </a:endParaRPr>
          </a:p>
        </p:txBody>
      </p:sp>
      <p:pic>
        <p:nvPicPr>
          <p:cNvPr id="615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5071" y="1248916"/>
            <a:ext cx="3781425" cy="23241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pPr>
              <a:defRPr/>
            </a:pPr>
            <a:fld id="{6031EF14-3A35-44F4-A506-F525C6624BEF}" type="slidenum">
              <a:rPr lang="zh-CN" altLang="en-US" smtClean="0"/>
              <a:pPr>
                <a:defRPr/>
              </a:pPr>
              <a:t>8</a:t>
            </a:fld>
            <a:endParaRPr lang="en-US" altLang="zh-CN"/>
          </a:p>
        </p:txBody>
      </p:sp>
    </p:spTree>
    <p:custDataLst>
      <p:tags r:id="rId1"/>
    </p:custDataLst>
  </p:cSld>
  <p:clrMapOvr>
    <a:masterClrMapping/>
  </p:clrMapOvr>
  <p:transition spd="slow" advTm="607"/>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500"/>
                                        <p:tgtEl>
                                          <p:spTgt spid="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3" presetClass="entr" presetSubtype="16"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plus(in)">
                                      <p:cBhvr>
                                        <p:cTn id="18" dur="500"/>
                                        <p:tgtEl>
                                          <p:spTgt spid="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par>
                          <p:cTn id="23" fill="hold" nodeType="afterGroup">
                            <p:stCondLst>
                              <p:cond delay="0"/>
                            </p:stCondLst>
                            <p:childTnLst>
                              <p:par>
                                <p:cTn id="24" presetID="3" presetClass="entr" presetSubtype="1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linds(horizontal)">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a:xfrm>
            <a:off x="304800" y="1329680"/>
            <a:ext cx="8382000" cy="4835624"/>
          </a:xfrm>
        </p:spPr>
        <p:txBody>
          <a:bodyPr/>
          <a:lstStyle/>
          <a:p>
            <a:r>
              <a:rPr lang="zh-CN" altLang="en-US" sz="3400" dirty="0">
                <a:solidFill>
                  <a:schemeClr val="tx1"/>
                </a:solidFill>
              </a:rPr>
              <a:t>背景</a:t>
            </a:r>
            <a:endParaRPr lang="en-US" altLang="zh-CN" sz="3400" dirty="0">
              <a:solidFill>
                <a:schemeClr val="tx1"/>
              </a:solidFill>
            </a:endParaRPr>
          </a:p>
          <a:p>
            <a:r>
              <a:rPr lang="zh-CN" altLang="en-US" sz="3400" dirty="0">
                <a:solidFill>
                  <a:srgbClr val="FF0000"/>
                </a:solidFill>
              </a:rPr>
              <a:t>无线信道建模技术</a:t>
            </a:r>
            <a:endParaRPr lang="en-US" altLang="zh-CN" sz="3400" dirty="0">
              <a:solidFill>
                <a:srgbClr val="FF0000"/>
              </a:solidFill>
            </a:endParaRPr>
          </a:p>
          <a:p>
            <a:pPr lvl="1"/>
            <a:r>
              <a:rPr lang="zh-CN" altLang="en-US" dirty="0">
                <a:solidFill>
                  <a:srgbClr val="FF0000"/>
                </a:solidFill>
              </a:rPr>
              <a:t>信道测量理论与技术</a:t>
            </a:r>
            <a:endParaRPr lang="en-US" altLang="zh-CN" dirty="0">
              <a:solidFill>
                <a:srgbClr val="FF0000"/>
              </a:solidFill>
            </a:endParaRPr>
          </a:p>
          <a:p>
            <a:pPr lvl="1"/>
            <a:r>
              <a:rPr lang="zh-CN" altLang="en-US" dirty="0">
                <a:solidFill>
                  <a:schemeClr val="tx1"/>
                </a:solidFill>
              </a:rPr>
              <a:t>信道模型分类及建模技术</a:t>
            </a:r>
            <a:endParaRPr lang="en-US" altLang="zh-CN" dirty="0">
              <a:solidFill>
                <a:schemeClr val="tx1"/>
              </a:solidFill>
            </a:endParaRPr>
          </a:p>
          <a:p>
            <a:pPr marL="342900" lvl="1" indent="-342900">
              <a:buClr>
                <a:schemeClr val="tx1"/>
              </a:buClr>
              <a:buFont typeface="Wingdings" pitchFamily="2" charset="2"/>
              <a:buChar char="v"/>
            </a:pPr>
            <a:r>
              <a:rPr lang="zh-CN" altLang="en-US" sz="3400" b="1" dirty="0">
                <a:solidFill>
                  <a:schemeClr val="tx1"/>
                </a:solidFill>
                <a:latin typeface="+mn-lt"/>
                <a:ea typeface="+mn-ea"/>
                <a:cs typeface="+mn-cs"/>
              </a:rPr>
              <a:t>自适应传输及信道预测技术</a:t>
            </a:r>
            <a:endParaRPr lang="en-US" altLang="zh-CN" sz="3400" b="1" dirty="0">
              <a:solidFill>
                <a:schemeClr val="tx1"/>
              </a:solidFill>
              <a:latin typeface="+mn-lt"/>
              <a:ea typeface="+mn-ea"/>
              <a:cs typeface="+mn-cs"/>
            </a:endParaRPr>
          </a:p>
          <a:p>
            <a:pPr lvl="1"/>
            <a:r>
              <a:rPr lang="zh-CN" altLang="en-US" dirty="0">
                <a:solidFill>
                  <a:schemeClr val="tx1"/>
                </a:solidFill>
              </a:rPr>
              <a:t>自适应传输技术</a:t>
            </a:r>
            <a:endParaRPr lang="en-US" altLang="zh-CN" dirty="0">
              <a:solidFill>
                <a:schemeClr val="tx1"/>
              </a:solidFill>
            </a:endParaRPr>
          </a:p>
          <a:p>
            <a:pPr lvl="1"/>
            <a:r>
              <a:rPr lang="zh-CN" altLang="en-US" dirty="0">
                <a:solidFill>
                  <a:schemeClr val="tx1"/>
                </a:solidFill>
              </a:rPr>
              <a:t>信道预测技术</a:t>
            </a:r>
            <a:endParaRPr lang="en-US" altLang="zh-CN" dirty="0">
              <a:solidFill>
                <a:schemeClr val="accent4">
                  <a:lumMod val="60000"/>
                  <a:lumOff val="40000"/>
                </a:schemeClr>
              </a:solidFill>
            </a:endParaRPr>
          </a:p>
          <a:p>
            <a:r>
              <a:rPr lang="zh-CN" altLang="en-US" sz="3400" dirty="0">
                <a:solidFill>
                  <a:schemeClr val="tx1"/>
                </a:solidFill>
              </a:rPr>
              <a:t>结论与展望</a:t>
            </a:r>
          </a:p>
        </p:txBody>
      </p:sp>
      <p:sp>
        <p:nvSpPr>
          <p:cNvPr id="4" name="灯片编号占位符 3"/>
          <p:cNvSpPr>
            <a:spLocks noGrp="1"/>
          </p:cNvSpPr>
          <p:nvPr>
            <p:ph type="sldNum" sz="quarter" idx="11"/>
          </p:nvPr>
        </p:nvSpPr>
        <p:spPr/>
        <p:txBody>
          <a:bodyPr/>
          <a:lstStyle/>
          <a:p>
            <a:pPr>
              <a:defRPr/>
            </a:pPr>
            <a:fld id="{6031EF14-3A35-44F4-A506-F525C6624BEF}" type="slidenum">
              <a:rPr lang="zh-CN" altLang="en-US" smtClean="0"/>
              <a:pPr>
                <a:defRPr/>
              </a:pPr>
              <a:t>9</a:t>
            </a:fld>
            <a:endParaRPr lang="en-US" altLang="zh-CN"/>
          </a:p>
        </p:txBody>
      </p:sp>
    </p:spTree>
    <p:extLst>
      <p:ext uri="{BB962C8B-B14F-4D97-AF65-F5344CB8AC3E}">
        <p14:creationId xmlns:p14="http://schemas.microsoft.com/office/powerpoint/2010/main" val="331791176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0|0.2"/>
</p:tagLst>
</file>

<file path=ppt/tags/tag2.xml><?xml version="1.0" encoding="utf-8"?>
<p:tagLst xmlns:a="http://schemas.openxmlformats.org/drawingml/2006/main" xmlns:r="http://schemas.openxmlformats.org/officeDocument/2006/relationships" xmlns:p="http://schemas.openxmlformats.org/presentationml/2006/main">
  <p:tag name="TIMING" val="|0|0"/>
</p:tagLst>
</file>

<file path=ppt/tags/tag3.xml><?xml version="1.0" encoding="utf-8"?>
<p:tagLst xmlns:a="http://schemas.openxmlformats.org/drawingml/2006/main" xmlns:r="http://schemas.openxmlformats.org/officeDocument/2006/relationships" xmlns:p="http://schemas.openxmlformats.org/presentationml/2006/main">
  <p:tag name="TIMING" val="|0|0"/>
</p:tagLst>
</file>

<file path=ppt/tags/tag4.xml><?xml version="1.0" encoding="utf-8"?>
<p:tagLst xmlns:a="http://schemas.openxmlformats.org/drawingml/2006/main" xmlns:r="http://schemas.openxmlformats.org/officeDocument/2006/relationships" xmlns:p="http://schemas.openxmlformats.org/presentationml/2006/main">
  <p:tag name="TIMING" val="|0|0.1"/>
</p:tagLst>
</file>

<file path=ppt/tags/tag5.xml><?xml version="1.0" encoding="utf-8"?>
<p:tagLst xmlns:a="http://schemas.openxmlformats.org/drawingml/2006/main" xmlns:r="http://schemas.openxmlformats.org/officeDocument/2006/relationships" xmlns:p="http://schemas.openxmlformats.org/presentationml/2006/main">
  <p:tag name="TIMING" val="|26.7"/>
</p:tagLst>
</file>

<file path=ppt/theme/theme1.xml><?xml version="1.0" encoding="utf-8"?>
<a:theme xmlns:a="http://schemas.openxmlformats.org/drawingml/2006/main" name="302TGp_natural_light">
  <a:themeElements>
    <a:clrScheme name="302TGp_natural_light 3">
      <a:dk1>
        <a:srgbClr val="08087E"/>
      </a:dk1>
      <a:lt1>
        <a:srgbClr val="FFFFFF"/>
      </a:lt1>
      <a:dk2>
        <a:srgbClr val="5965DB"/>
      </a:dk2>
      <a:lt2>
        <a:srgbClr val="B2B2B2"/>
      </a:lt2>
      <a:accent1>
        <a:srgbClr val="5BC9DF"/>
      </a:accent1>
      <a:accent2>
        <a:srgbClr val="8AC923"/>
      </a:accent2>
      <a:accent3>
        <a:srgbClr val="FFFFFF"/>
      </a:accent3>
      <a:accent4>
        <a:srgbClr val="06066B"/>
      </a:accent4>
      <a:accent5>
        <a:srgbClr val="B5E1EC"/>
      </a:accent5>
      <a:accent6>
        <a:srgbClr val="7DB61F"/>
      </a:accent6>
      <a:hlink>
        <a:srgbClr val="A28BE1"/>
      </a:hlink>
      <a:folHlink>
        <a:srgbClr val="F7BC29"/>
      </a:folHlink>
    </a:clrScheme>
    <a:fontScheme name="302TGp_natural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02TGp_natural_light 1">
        <a:dk1>
          <a:srgbClr val="000000"/>
        </a:dk1>
        <a:lt1>
          <a:srgbClr val="FFFFFF"/>
        </a:lt1>
        <a:dk2>
          <a:srgbClr val="003366"/>
        </a:dk2>
        <a:lt2>
          <a:srgbClr val="C0C0C0"/>
        </a:lt2>
        <a:accent1>
          <a:srgbClr val="4EA7EA"/>
        </a:accent1>
        <a:accent2>
          <a:srgbClr val="93C052"/>
        </a:accent2>
        <a:accent3>
          <a:srgbClr val="FFFFFF"/>
        </a:accent3>
        <a:accent4>
          <a:srgbClr val="000000"/>
        </a:accent4>
        <a:accent5>
          <a:srgbClr val="B2D0F3"/>
        </a:accent5>
        <a:accent6>
          <a:srgbClr val="85AE49"/>
        </a:accent6>
        <a:hlink>
          <a:srgbClr val="ED94C2"/>
        </a:hlink>
        <a:folHlink>
          <a:srgbClr val="FECF06"/>
        </a:folHlink>
      </a:clrScheme>
      <a:clrMap bg1="lt1" tx1="dk1" bg2="lt2" tx2="dk2" accent1="accent1" accent2="accent2" accent3="accent3" accent4="accent4" accent5="accent5" accent6="accent6" hlink="hlink" folHlink="folHlink"/>
    </a:extraClrScheme>
    <a:extraClrScheme>
      <a:clrScheme name="302TGp_natural_light 2">
        <a:dk1>
          <a:srgbClr val="08087E"/>
        </a:dk1>
        <a:lt1>
          <a:srgbClr val="FFFFFF"/>
        </a:lt1>
        <a:dk2>
          <a:srgbClr val="5965DB"/>
        </a:dk2>
        <a:lt2>
          <a:srgbClr val="B2B2B2"/>
        </a:lt2>
        <a:accent1>
          <a:srgbClr val="94C26A"/>
        </a:accent1>
        <a:accent2>
          <a:srgbClr val="32BA9D"/>
        </a:accent2>
        <a:accent3>
          <a:srgbClr val="FFFFFF"/>
        </a:accent3>
        <a:accent4>
          <a:srgbClr val="06066B"/>
        </a:accent4>
        <a:accent5>
          <a:srgbClr val="C8DDB9"/>
        </a:accent5>
        <a:accent6>
          <a:srgbClr val="2CA88E"/>
        </a:accent6>
        <a:hlink>
          <a:srgbClr val="C8B36C"/>
        </a:hlink>
        <a:folHlink>
          <a:srgbClr val="5CB5F2"/>
        </a:folHlink>
      </a:clrScheme>
      <a:clrMap bg1="lt1" tx1="dk1" bg2="lt2" tx2="dk2" accent1="accent1" accent2="accent2" accent3="accent3" accent4="accent4" accent5="accent5" accent6="accent6" hlink="hlink" folHlink="folHlink"/>
    </a:extraClrScheme>
    <a:extraClrScheme>
      <a:clrScheme name="302TGp_natural_light 3">
        <a:dk1>
          <a:srgbClr val="08087E"/>
        </a:dk1>
        <a:lt1>
          <a:srgbClr val="FFFFFF"/>
        </a:lt1>
        <a:dk2>
          <a:srgbClr val="5965DB"/>
        </a:dk2>
        <a:lt2>
          <a:srgbClr val="B2B2B2"/>
        </a:lt2>
        <a:accent1>
          <a:srgbClr val="5BC9DF"/>
        </a:accent1>
        <a:accent2>
          <a:srgbClr val="8AC923"/>
        </a:accent2>
        <a:accent3>
          <a:srgbClr val="FFFFFF"/>
        </a:accent3>
        <a:accent4>
          <a:srgbClr val="06066B"/>
        </a:accent4>
        <a:accent5>
          <a:srgbClr val="B5E1EC"/>
        </a:accent5>
        <a:accent6>
          <a:srgbClr val="7DB61F"/>
        </a:accent6>
        <a:hlink>
          <a:srgbClr val="A28BE1"/>
        </a:hlink>
        <a:folHlink>
          <a:srgbClr val="F7BC2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302TGp_natural_light</Template>
  <TotalTime>3752</TotalTime>
  <Words>6403</Words>
  <Application>Microsoft Office PowerPoint</Application>
  <PresentationFormat>全屏显示(4:3)</PresentationFormat>
  <Paragraphs>843</Paragraphs>
  <Slides>68</Slides>
  <Notes>39</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6</vt:i4>
      </vt:variant>
      <vt:variant>
        <vt:lpstr>幻灯片标题</vt:lpstr>
      </vt:variant>
      <vt:variant>
        <vt:i4>68</vt:i4>
      </vt:variant>
    </vt:vector>
  </HeadingPairs>
  <TitlesOfParts>
    <vt:vector size="90" baseType="lpstr">
      <vt:lpstr>Myriad Pro</vt:lpstr>
      <vt:lpstr>大黑体</vt:lpstr>
      <vt:lpstr>方正黑体_GBK</vt:lpstr>
      <vt:lpstr>黑体</vt:lpstr>
      <vt:lpstr>楷体_GB2312</vt:lpstr>
      <vt:lpstr>隶书</vt:lpstr>
      <vt:lpstr>宋体</vt:lpstr>
      <vt:lpstr>Arial</vt:lpstr>
      <vt:lpstr>Calibri</vt:lpstr>
      <vt:lpstr>Lucida Calligraphy</vt:lpstr>
      <vt:lpstr>Symbol</vt:lpstr>
      <vt:lpstr>Tahoma</vt:lpstr>
      <vt:lpstr>Times New Roman</vt:lpstr>
      <vt:lpstr>Verdana</vt:lpstr>
      <vt:lpstr>Wingdings</vt:lpstr>
      <vt:lpstr>302TGp_natural_light</vt:lpstr>
      <vt:lpstr>公式</vt:lpstr>
      <vt:lpstr>Equation</vt:lpstr>
      <vt:lpstr>Picture</vt:lpstr>
      <vt:lpstr>Microsoft Visio 2003-2010 绘图</vt:lpstr>
      <vt:lpstr>Microsoft Visio 2000/2002 Drawing</vt:lpstr>
      <vt:lpstr>Visio</vt:lpstr>
      <vt:lpstr>PowerPoint 演示文稿</vt:lpstr>
      <vt:lpstr>无线信道建模与预测技术</vt:lpstr>
      <vt:lpstr>内容</vt:lpstr>
      <vt:lpstr>研究对象</vt:lpstr>
      <vt:lpstr>研究对象</vt:lpstr>
      <vt:lpstr>研究背景与需求</vt:lpstr>
      <vt:lpstr>信道对无线通信系统的作用</vt:lpstr>
      <vt:lpstr>信道对无线通信系统的作用</vt:lpstr>
      <vt:lpstr>内容</vt:lpstr>
      <vt:lpstr>信道的基本特征</vt:lpstr>
      <vt:lpstr>信道的基本特征-大尺度</vt:lpstr>
      <vt:lpstr>信道的基本特征-小尺度</vt:lpstr>
      <vt:lpstr>信道测量与建模的研究方法</vt:lpstr>
      <vt:lpstr>信道测量理论</vt:lpstr>
      <vt:lpstr>测量原理及测试信号选择</vt:lpstr>
      <vt:lpstr>校准原理（Calibration）</vt:lpstr>
      <vt:lpstr>多天线信道测量理论与系统</vt:lpstr>
      <vt:lpstr>多天线信道测量平台</vt:lpstr>
      <vt:lpstr>开关切换方式的多天线测量平台</vt:lpstr>
      <vt:lpstr>多天线信道测量平台</vt:lpstr>
      <vt:lpstr>多天线信道测量平台</vt:lpstr>
      <vt:lpstr>MIMO信道测量原始数据</vt:lpstr>
      <vt:lpstr>平均功率时延谱</vt:lpstr>
      <vt:lpstr>信道参数分析与提取</vt:lpstr>
      <vt:lpstr>PowerPoint 演示文稿</vt:lpstr>
      <vt:lpstr>内容</vt:lpstr>
      <vt:lpstr>为什么要对信道建模？</vt:lpstr>
      <vt:lpstr>无线信道模型的考虑因素</vt:lpstr>
      <vt:lpstr>信道模型分类</vt:lpstr>
      <vt:lpstr>物理模型与解析模型</vt:lpstr>
      <vt:lpstr>常用信道模型</vt:lpstr>
      <vt:lpstr>物理信道模型举例</vt:lpstr>
      <vt:lpstr>物理信道模型举例</vt:lpstr>
      <vt:lpstr>解析信道模型举例</vt:lpstr>
      <vt:lpstr>标准化模型</vt:lpstr>
      <vt:lpstr>SCM模型</vt:lpstr>
      <vt:lpstr>WINNER</vt:lpstr>
      <vt:lpstr>信道建模技术发展趋势</vt:lpstr>
      <vt:lpstr>单链路（点到点）：宽带化、多天线</vt:lpstr>
      <vt:lpstr>组网协作</vt:lpstr>
      <vt:lpstr>信道模型面临的关键问题（探讨）</vt:lpstr>
      <vt:lpstr>内容</vt:lpstr>
      <vt:lpstr>实时信道信息的重要性</vt:lpstr>
      <vt:lpstr>自适应传输技术</vt:lpstr>
      <vt:lpstr>自适应传输的物理模型</vt:lpstr>
      <vt:lpstr>自适应功率传输</vt:lpstr>
      <vt:lpstr>自适应速率传输</vt:lpstr>
      <vt:lpstr>如何实现自适应传输</vt:lpstr>
      <vt:lpstr>信道估计方法</vt:lpstr>
      <vt:lpstr>信道估计方法的局限性</vt:lpstr>
      <vt:lpstr>信道预测方法</vt:lpstr>
      <vt:lpstr>现有的信道预测方法</vt:lpstr>
      <vt:lpstr>现有的信道预测方法</vt:lpstr>
      <vt:lpstr>现有的信道预测方法</vt:lpstr>
      <vt:lpstr>传统信道预测方法的局限性</vt:lpstr>
      <vt:lpstr>重新审视射线跟踪技术</vt:lpstr>
      <vt:lpstr>基于环境学习的信道预测方法</vt:lpstr>
      <vt:lpstr>基于环境学习的信道预测</vt:lpstr>
      <vt:lpstr>基于环境学习的信道预测</vt:lpstr>
      <vt:lpstr>基于环境学习的信道预测</vt:lpstr>
      <vt:lpstr>预测步骤（举例）</vt:lpstr>
      <vt:lpstr>预测步骤（举例）</vt:lpstr>
      <vt:lpstr>基于环境学习的信道预测</vt:lpstr>
      <vt:lpstr>性能评估——预测精度</vt:lpstr>
      <vt:lpstr>性能评估——导频用量</vt:lpstr>
      <vt:lpstr>内容</vt:lpstr>
      <vt:lpstr>结论与展望</vt:lpstr>
      <vt:lpstr>作业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宽带无线MIMO信道测量、建模与预测</dc:title>
  <dc:creator>Zhangy</dc:creator>
  <cp:lastModifiedBy>陈 翔</cp:lastModifiedBy>
  <cp:revision>168</cp:revision>
  <cp:lastPrinted>2012-05-15T09:38:12Z</cp:lastPrinted>
  <dcterms:created xsi:type="dcterms:W3CDTF">2010-03-04T03:17:42Z</dcterms:created>
  <dcterms:modified xsi:type="dcterms:W3CDTF">2020-10-22T15:22:20Z</dcterms:modified>
</cp:coreProperties>
</file>